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 id="2147483677" r:id="rId2"/>
    <p:sldMasterId id="2147483681" r:id="rId3"/>
  </p:sldMasterIdLst>
  <p:notesMasterIdLst>
    <p:notesMasterId r:id="rId34"/>
  </p:notesMasterIdLst>
  <p:sldIdLst>
    <p:sldId id="458" r:id="rId4"/>
    <p:sldId id="459" r:id="rId5"/>
    <p:sldId id="460" r:id="rId6"/>
    <p:sldId id="461" r:id="rId7"/>
    <p:sldId id="462" r:id="rId8"/>
    <p:sldId id="463" r:id="rId9"/>
    <p:sldId id="464" r:id="rId10"/>
    <p:sldId id="465" r:id="rId11"/>
    <p:sldId id="466" r:id="rId12"/>
    <p:sldId id="467" r:id="rId13"/>
    <p:sldId id="468" r:id="rId14"/>
    <p:sldId id="469" r:id="rId15"/>
    <p:sldId id="470" r:id="rId16"/>
    <p:sldId id="471" r:id="rId17"/>
    <p:sldId id="472" r:id="rId18"/>
    <p:sldId id="473" r:id="rId19"/>
    <p:sldId id="474" r:id="rId20"/>
    <p:sldId id="475" r:id="rId21"/>
    <p:sldId id="477" r:id="rId22"/>
    <p:sldId id="478" r:id="rId23"/>
    <p:sldId id="479" r:id="rId24"/>
    <p:sldId id="480" r:id="rId25"/>
    <p:sldId id="481" r:id="rId26"/>
    <p:sldId id="482" r:id="rId27"/>
    <p:sldId id="483" r:id="rId28"/>
    <p:sldId id="484" r:id="rId29"/>
    <p:sldId id="485" r:id="rId30"/>
    <p:sldId id="486" r:id="rId31"/>
    <p:sldId id="487" r:id="rId32"/>
    <p:sldId id="489" r:id="rId33"/>
  </p:sldIdLst>
  <p:sldSz cx="9144000" cy="5143500" type="screen16x9"/>
  <p:notesSz cx="6934200" cy="92202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Default Section" id="{0C518E2B-6A7C-5B46-9F6E-730C3D8557B5}">
          <p14:sldIdLst>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7"/>
            <p14:sldId id="478"/>
            <p14:sldId id="479"/>
            <p14:sldId id="480"/>
            <p14:sldId id="481"/>
            <p14:sldId id="482"/>
            <p14:sldId id="483"/>
            <p14:sldId id="484"/>
            <p14:sldId id="485"/>
            <p14:sldId id="486"/>
            <p14:sldId id="487"/>
            <p14:sldId id="489"/>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regory Chase"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232A"/>
    <a:srgbClr val="08512A"/>
    <a:srgbClr val="1880BD"/>
    <a:srgbClr val="059A91"/>
    <a:srgbClr val="0D6A3C"/>
    <a:srgbClr val="139156"/>
    <a:srgbClr val="19B87F"/>
    <a:srgbClr val="BD68C4"/>
    <a:srgbClr val="BFBFBF"/>
    <a:srgbClr val="1B79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36" autoAdjust="0"/>
    <p:restoredTop sz="0" autoAdjust="0"/>
  </p:normalViewPr>
  <p:slideViewPr>
    <p:cSldViewPr snapToGrid="0" snapToObjects="1">
      <p:cViewPr>
        <p:scale>
          <a:sx n="150" d="100"/>
          <a:sy n="150" d="100"/>
        </p:scale>
        <p:origin x="-80" y="-80"/>
      </p:cViewPr>
      <p:guideLst>
        <p:guide orient="horz" pos="562"/>
        <p:guide orient="horz" pos="135"/>
        <p:guide pos="2880"/>
        <p:guide pos="297"/>
        <p:guide pos="5481"/>
      </p:guideLst>
    </p:cSldViewPr>
  </p:slideViewPr>
  <p:notesTextViewPr>
    <p:cViewPr>
      <p:scale>
        <a:sx n="100" d="100"/>
        <a:sy n="100" d="100"/>
      </p:scale>
      <p:origin x="0" y="0"/>
    </p:cViewPr>
  </p:notesTextViewPr>
  <p:sorterViewPr>
    <p:cViewPr>
      <p:scale>
        <a:sx n="100" d="100"/>
        <a:sy n="100" d="100"/>
      </p:scale>
      <p:origin x="0" y="176"/>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commentAuthors" Target="commentAuthor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628775" y="692150"/>
            <a:ext cx="3733800" cy="2100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298450" y="2997200"/>
            <a:ext cx="6337300" cy="5842000"/>
          </a:xfrm>
          <a:prstGeom prst="rect">
            <a:avLst/>
          </a:prstGeom>
          <a:noFill/>
          <a:ln>
            <a:noFill/>
          </a:ln>
        </p:spPr>
        <p:txBody>
          <a:bodyPr lIns="91425" tIns="91425" rIns="91425" bIns="91425" anchor="t" anchorCtr="0"/>
          <a:lstStyle>
            <a:lvl1pPr marL="0" marR="0" indent="0" algn="l" rtl="0">
              <a:spcBef>
                <a:spcPts val="1200"/>
              </a:spcBef>
              <a:buClr>
                <a:schemeClr val="dk1"/>
              </a:buClr>
              <a:buFont typeface="Arial"/>
              <a:buNone/>
              <a:defRPr/>
            </a:lvl1pPr>
            <a:lvl2pPr marL="400050" marR="0" indent="-114300" algn="l" rtl="0">
              <a:spcBef>
                <a:spcPts val="600"/>
              </a:spcBef>
              <a:buClr>
                <a:schemeClr val="dk1"/>
              </a:buClr>
              <a:buFont typeface="Noto Symbol"/>
              <a:buChar char="•"/>
              <a:defRPr/>
            </a:lvl2pPr>
            <a:lvl3pPr marL="576263" marR="0" indent="-112712" algn="l" rtl="0">
              <a:spcBef>
                <a:spcPts val="600"/>
              </a:spcBef>
              <a:buClr>
                <a:schemeClr val="dk1"/>
              </a:buClr>
              <a:buFont typeface="Verdana"/>
              <a:buChar char="–"/>
              <a:defRPr/>
            </a:lvl3pPr>
            <a:lvl4pPr marL="801688" marR="0" indent="-109537" algn="l" rtl="0">
              <a:spcBef>
                <a:spcPts val="600"/>
              </a:spcBef>
              <a:buClr>
                <a:schemeClr val="dk1"/>
              </a:buClr>
              <a:buFont typeface="Verdana"/>
              <a:buChar char="▪"/>
              <a:defRPr/>
            </a:lvl4pPr>
            <a:lvl5pPr marL="1027113" marR="0" indent="-157162" algn="l" rtl="0">
              <a:spcBef>
                <a:spcPts val="600"/>
              </a:spcBef>
              <a:buClr>
                <a:schemeClr val="dk1"/>
              </a:buClr>
              <a:buFont typeface="Verdana"/>
              <a:buChar char="—"/>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 name="Shape 4"/>
          <p:cNvSpPr txBox="1"/>
          <p:nvPr/>
        </p:nvSpPr>
        <p:spPr>
          <a:xfrm>
            <a:off x="3313853" y="8953500"/>
            <a:ext cx="360996" cy="215443"/>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Verdana"/>
              <a:buNone/>
            </a:pPr>
            <a:fld id="{00000000-1234-1234-1234-123412341234}" type="slidenum">
              <a:rPr lang="en-US" sz="800" b="0" i="0" u="none" strike="noStrike" cap="none" baseline="0">
                <a:solidFill>
                  <a:schemeClr val="dk1"/>
                </a:solidFill>
                <a:latin typeface="Verdana"/>
                <a:ea typeface="Verdana"/>
                <a:cs typeface="Verdana"/>
                <a:sym typeface="Verdana"/>
              </a:rPr>
              <a:t>‹#›</a:t>
            </a:fld>
            <a:endParaRPr lang="en-US" sz="800" b="0" i="0" u="none" strike="noStrike" cap="none" baseline="0">
              <a:solidFill>
                <a:schemeClr val="dk1"/>
              </a:solidFill>
              <a:latin typeface="Verdana"/>
              <a:ea typeface="Verdana"/>
              <a:cs typeface="Verdana"/>
              <a:sym typeface="Verdana"/>
            </a:endParaRPr>
          </a:p>
        </p:txBody>
      </p:sp>
      <p:sp>
        <p:nvSpPr>
          <p:cNvPr id="5" name="Shape 5"/>
          <p:cNvSpPr txBox="1"/>
          <p:nvPr/>
        </p:nvSpPr>
        <p:spPr>
          <a:xfrm>
            <a:off x="298450" y="174625"/>
            <a:ext cx="6337300" cy="369332"/>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1400" b="0" i="0" u="none" strike="noStrike" cap="none" baseline="0">
                <a:solidFill>
                  <a:schemeClr val="dk1"/>
                </a:solidFill>
                <a:latin typeface="Verdana"/>
                <a:ea typeface="Verdana"/>
                <a:cs typeface="Verdana"/>
                <a:sym typeface="Verdana"/>
              </a:rPr>
              <a:t>TITLE</a:t>
            </a:r>
          </a:p>
          <a:p>
            <a:pPr marL="0" marR="0" lvl="0" indent="0" algn="ctr" rtl="0">
              <a:spcBef>
                <a:spcPts val="0"/>
              </a:spcBef>
              <a:buSzPct val="25000"/>
              <a:buNone/>
            </a:pPr>
            <a:r>
              <a:rPr lang="en-US" sz="1000" b="0" i="0" u="none" strike="noStrike" cap="none" baseline="0">
                <a:solidFill>
                  <a:schemeClr val="dk1"/>
                </a:solidFill>
                <a:latin typeface="Verdana"/>
                <a:ea typeface="Verdana"/>
                <a:cs typeface="Verdana"/>
                <a:sym typeface="Verdana"/>
              </a:rPr>
              <a:t>Month Year</a:t>
            </a:r>
          </a:p>
        </p:txBody>
      </p:sp>
    </p:spTree>
    <p:extLst>
      <p:ext uri="{BB962C8B-B14F-4D97-AF65-F5344CB8AC3E}">
        <p14:creationId xmlns:p14="http://schemas.microsoft.com/office/powerpoint/2010/main" val="82969578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234" y="691515"/>
            <a:ext cx="6163733" cy="3457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3031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48"/>
        <p:cNvGrpSpPr/>
        <p:nvPr/>
      </p:nvGrpSpPr>
      <p:grpSpPr>
        <a:xfrm>
          <a:off x="0" y="0"/>
          <a:ext cx="0" cy="0"/>
          <a:chOff x="0" y="0"/>
          <a:chExt cx="0" cy="0"/>
        </a:xfrm>
      </p:grpSpPr>
      <p:sp>
        <p:nvSpPr>
          <p:cNvPr id="49" name="Shape 4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50" name="Shape 50"/>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lt1"/>
              </a:solidFill>
              <a:latin typeface="Arial"/>
              <a:ea typeface="Arial"/>
              <a:cs typeface="Arial"/>
              <a:sym typeface="Arial"/>
            </a:endParaRPr>
          </a:p>
        </p:txBody>
      </p:sp>
      <p:sp>
        <p:nvSpPr>
          <p:cNvPr id="51" name="Shape 51"/>
          <p:cNvSpPr txBox="1"/>
          <p:nvPr/>
        </p:nvSpPr>
        <p:spPr>
          <a:xfrm flipH="1">
            <a:off x="8553450" y="5021496"/>
            <a:ext cx="533399" cy="123111"/>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US" sz="800" b="0" i="0" u="none" strike="noStrike" cap="none" baseline="0">
                <a:solidFill>
                  <a:srgbClr val="7F7F7F"/>
                </a:solidFill>
                <a:latin typeface="Arial"/>
                <a:ea typeface="Arial"/>
                <a:cs typeface="Arial"/>
                <a:sym typeface="Arial"/>
              </a:rPr>
              <a:t>‹#›</a:t>
            </a:fld>
            <a:endParaRPr lang="en-US" sz="800" b="0" i="0" u="none" strike="noStrike" cap="none" baseline="0">
              <a:solidFill>
                <a:srgbClr val="7F7F7F"/>
              </a:solidFill>
              <a:latin typeface="Arial"/>
              <a:ea typeface="Arial"/>
              <a:cs typeface="Arial"/>
              <a:sym typeface="Arial"/>
            </a:endParaRPr>
          </a:p>
        </p:txBody>
      </p:sp>
      <p:sp>
        <p:nvSpPr>
          <p:cNvPr id="52" name="Shape 52"/>
          <p:cNvSpPr txBox="1"/>
          <p:nvPr/>
        </p:nvSpPr>
        <p:spPr>
          <a:xfrm>
            <a:off x="366712" y="5018448"/>
            <a:ext cx="2274886" cy="100026"/>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650" b="0" i="0" u="none" strike="noStrike" cap="none" baseline="0" dirty="0">
                <a:solidFill>
                  <a:srgbClr val="7F7F7F"/>
                </a:solidFill>
                <a:latin typeface="Arial"/>
                <a:ea typeface="Arial"/>
                <a:cs typeface="Arial"/>
                <a:sym typeface="Arial"/>
              </a:rPr>
              <a:t>© Copyright </a:t>
            </a:r>
            <a:r>
              <a:rPr lang="en-US" sz="650" b="0" i="0" u="none" strike="noStrike" cap="none" baseline="0" dirty="0" smtClean="0">
                <a:solidFill>
                  <a:srgbClr val="7F7F7F"/>
                </a:solidFill>
                <a:latin typeface="Arial"/>
                <a:ea typeface="Arial"/>
                <a:cs typeface="Arial"/>
                <a:sym typeface="Arial"/>
              </a:rPr>
              <a:t>2015 </a:t>
            </a:r>
            <a:r>
              <a:rPr lang="en-US" sz="650" b="0" i="0" u="none" strike="noStrike" cap="none" baseline="0" dirty="0">
                <a:solidFill>
                  <a:srgbClr val="7F7F7F"/>
                </a:solidFill>
                <a:latin typeface="Arial"/>
                <a:ea typeface="Arial"/>
                <a:cs typeface="Arial"/>
                <a:sym typeface="Arial"/>
              </a:rPr>
              <a:t>Pivotal. All rights reserved.</a:t>
            </a:r>
          </a:p>
        </p:txBody>
      </p:sp>
      <p:sp>
        <p:nvSpPr>
          <p:cNvPr id="53" name="Shape 53"/>
          <p:cNvSpPr txBox="1">
            <a:spLocks noGrp="1"/>
          </p:cNvSpPr>
          <p:nvPr>
            <p:ph type="ctrTitle"/>
          </p:nvPr>
        </p:nvSpPr>
        <p:spPr>
          <a:xfrm>
            <a:off x="670454" y="1674283"/>
            <a:ext cx="6048376" cy="1354217"/>
          </a:xfrm>
          <a:prstGeom prst="rect">
            <a:avLst/>
          </a:prstGeom>
          <a:noFill/>
          <a:ln>
            <a:noFill/>
          </a:ln>
        </p:spPr>
        <p:txBody>
          <a:bodyPr lIns="91425" tIns="91425" rIns="91425" bIns="91425" anchor="b" anchorCtr="0"/>
          <a:lstStyle>
            <a:lvl1pPr marL="0" marR="0" indent="0" algn="l" rtl="0">
              <a:lnSpc>
                <a:spcPct val="90000"/>
              </a:lnSpc>
              <a:spcBef>
                <a:spcPts val="0"/>
              </a:spcBef>
              <a:buClr>
                <a:schemeClr val="dk2"/>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54" name="Shape 54"/>
          <p:cNvPicPr preferRelativeResize="0"/>
          <p:nvPr/>
        </p:nvPicPr>
        <p:blipFill rotWithShape="1">
          <a:blip r:embed="rId2">
            <a:alphaModFix/>
          </a:blip>
          <a:srcRect/>
          <a:stretch/>
        </p:blipFill>
        <p:spPr>
          <a:xfrm>
            <a:off x="7941732" y="4713966"/>
            <a:ext cx="957261" cy="21945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with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Clr>
                <a:schemeClr val="bg1"/>
              </a:buClr>
              <a:buNone/>
              <a:tabLst/>
              <a:defRPr sz="2000" b="0">
                <a:solidFill>
                  <a:schemeClr val="bg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bg1"/>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070011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bg1"/>
                </a:solidFill>
                <a:latin typeface="Arial"/>
                <a:cs typeface="Arial"/>
              </a:defRPr>
            </a:lvl1pPr>
          </a:lstStyle>
          <a:p>
            <a:r>
              <a:rPr lang="en-US" smtClean="0"/>
              <a:t>Click to edit Master title style</a:t>
            </a:r>
            <a:endParaRPr lang="en-US" dirty="0"/>
          </a:p>
        </p:txBody>
      </p:sp>
      <p:sp>
        <p:nvSpPr>
          <p:cNvPr id="9" name="Content Placeholder 3"/>
          <p:cNvSpPr>
            <a:spLocks noGrp="1"/>
          </p:cNvSpPr>
          <p:nvPr>
            <p:ph sz="quarter" idx="12"/>
          </p:nvPr>
        </p:nvSpPr>
        <p:spPr bwMode="gray">
          <a:xfrm>
            <a:off x="36671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3"/>
          </p:nvPr>
        </p:nvSpPr>
        <p:spPr bwMode="gray">
          <a:xfrm>
            <a:off x="4744823"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327352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33642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oter ba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872050"/>
      </p:ext>
    </p:extLst>
  </p:cSld>
  <p:clrMapOvr>
    <a:masterClrMapping/>
  </p:clrMapOvr>
  <p:transition xmlns:p14="http://schemas.microsoft.com/office/powerpoint/2010/mai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latin typeface="Arial"/>
            </a:endParaRPr>
          </a:p>
        </p:txBody>
      </p:sp>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800" kern="1200" dirty="0">
              <a:solidFill>
                <a:srgbClr val="FFFFFF"/>
              </a:solidFill>
              <a:latin typeface="Arial"/>
            </a:endParaRPr>
          </a:p>
        </p:txBody>
      </p:sp>
      <p:sp>
        <p:nvSpPr>
          <p:cNvPr id="4" name="TextBox 3"/>
          <p:cNvSpPr txBox="1"/>
          <p:nvPr userDrawn="1"/>
        </p:nvSpPr>
        <p:spPr bwMode="gray">
          <a:xfrm flipH="1">
            <a:off x="8553450" y="5021263"/>
            <a:ext cx="533400" cy="123825"/>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fontAlgn="base" hangingPunct="1">
              <a:spcBef>
                <a:spcPct val="0"/>
              </a:spcBef>
              <a:spcAft>
                <a:spcPct val="0"/>
              </a:spcAft>
              <a:defRPr/>
            </a:pPr>
            <a:fld id="{EDC2B28D-F8A8-3B4F-A25A-DCDA6E95E018}" type="slidenum">
              <a:rPr lang="en-US" sz="800" kern="1200" smtClean="0">
                <a:solidFill>
                  <a:srgbClr val="7F7F7F"/>
                </a:solidFill>
                <a:cs typeface="Arial" charset="0"/>
              </a:rPr>
              <a:pPr algn="r" eaLnBrk="1" fontAlgn="base" hangingPunct="1">
                <a:spcBef>
                  <a:spcPct val="0"/>
                </a:spcBef>
                <a:spcAft>
                  <a:spcPct val="0"/>
                </a:spcAft>
                <a:defRPr/>
              </a:pPr>
              <a:t>‹#›</a:t>
            </a:fld>
            <a:endParaRPr lang="en-US" sz="800" kern="1200" smtClean="0">
              <a:solidFill>
                <a:srgbClr val="7F7F7F"/>
              </a:solidFill>
              <a:cs typeface="Arial" charset="0"/>
            </a:endParaRPr>
          </a:p>
        </p:txBody>
      </p:sp>
      <p:sp>
        <p:nvSpPr>
          <p:cNvPr id="5" name="TextBox 4"/>
          <p:cNvSpPr txBox="1"/>
          <p:nvPr userDrawn="1"/>
        </p:nvSpPr>
        <p:spPr bwMode="gray">
          <a:xfrm>
            <a:off x="366713" y="5018088"/>
            <a:ext cx="2274887" cy="100012"/>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defRPr/>
            </a:pPr>
            <a:r>
              <a:rPr lang="en-US" sz="600" kern="1200" smtClean="0">
                <a:solidFill>
                  <a:srgbClr val="7F7F7F"/>
                </a:solidFill>
                <a:cs typeface="Arial" charset="0"/>
              </a:rPr>
              <a:t>© Copyright 2013 Pivotal. All rights reserved.</a:t>
            </a:r>
          </a:p>
        </p:txBody>
      </p:sp>
      <p:pic>
        <p:nvPicPr>
          <p:cNvPr id="6" name="Picture 13" descr="Pivotal_Logo_white.pn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942263" y="4713288"/>
            <a:ext cx="95726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3423939"/>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latin typeface="Arial"/>
            </a:endParaRPr>
          </a:p>
        </p:txBody>
      </p:sp>
      <p:sp>
        <p:nvSpPr>
          <p:cNvPr id="3" name="TextBox 2"/>
          <p:cNvSpPr txBox="1"/>
          <p:nvPr userDrawn="1"/>
        </p:nvSpPr>
        <p:spPr>
          <a:xfrm>
            <a:off x="1701800" y="3094038"/>
            <a:ext cx="5689600" cy="446087"/>
          </a:xfrm>
          <a:prstGeom prst="rect">
            <a:avLst/>
          </a:prstGeom>
          <a:noFill/>
        </p:spPr>
        <p:txBody>
          <a:bodyPr>
            <a:spAutoFit/>
          </a:bodyPr>
          <a:lstStyle/>
          <a:p>
            <a:pPr algn="ctr">
              <a:defRPr/>
            </a:pPr>
            <a:r>
              <a:rPr lang="en-US" sz="2250" kern="1200" dirty="0">
                <a:solidFill>
                  <a:srgbClr val="F27C3A"/>
                </a:solidFill>
                <a:ea typeface="ＭＳ Ｐゴシック" charset="0"/>
              </a:rPr>
              <a:t>BUILT FOR THE</a:t>
            </a:r>
            <a:r>
              <a:rPr lang="en-US" sz="2250" kern="1200" cap="all" dirty="0">
                <a:solidFill>
                  <a:srgbClr val="F27C3A"/>
                </a:solidFill>
                <a:ea typeface="ＭＳ Ｐゴシック" charset="0"/>
              </a:rPr>
              <a:t> </a:t>
            </a:r>
            <a:r>
              <a:rPr lang="en-US" sz="2250" kern="1200" dirty="0">
                <a:solidFill>
                  <a:srgbClr val="3EA7BC"/>
                </a:solidFill>
                <a:ea typeface="ＭＳ Ｐゴシック" charset="0"/>
              </a:rPr>
              <a:t>SPEED OF BUSINESS</a:t>
            </a:r>
          </a:p>
        </p:txBody>
      </p:sp>
      <p:pic>
        <p:nvPicPr>
          <p:cNvPr id="4" name="Picture 10" descr="Pivotal_Logo_white.png"/>
          <p:cNvPicPr>
            <a:picLocks noChangeAspect="1"/>
          </p:cNvPicPr>
          <p:nvPr userDrawn="1"/>
        </p:nvPicPr>
        <p:blipFill>
          <a:blip r:embed="rId2" cstate="email">
            <a:extLst>
              <a:ext uri="{28A0092B-C50C-407E-A947-70E740481C1C}">
                <a14:useLocalDpi xmlns:a14="http://schemas.microsoft.com/office/drawing/2010/main" val="0"/>
              </a:ext>
            </a:extLst>
          </a:blip>
          <a:srcRect r="5548"/>
          <a:stretch>
            <a:fillRect/>
          </a:stretch>
        </p:blipFill>
        <p:spPr bwMode="auto">
          <a:xfrm>
            <a:off x="1973263" y="1658938"/>
            <a:ext cx="5189537"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8859371"/>
      </p:ext>
    </p:extLst>
  </p:cSld>
  <p:clrMapOvr>
    <a:masterClrMapping/>
  </p:clrMapOvr>
  <p:transition xmlns:p14="http://schemas.microsoft.com/office/powerpoint/2010/mai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Title with Subtitle and Content">
    <p:spTree>
      <p:nvGrpSpPr>
        <p:cNvPr id="1" name="Shape 206"/>
        <p:cNvGrpSpPr/>
        <p:nvPr/>
      </p:nvGrpSpPr>
      <p:grpSpPr>
        <a:xfrm>
          <a:off x="0" y="0"/>
          <a:ext cx="0" cy="0"/>
          <a:chOff x="0" y="0"/>
          <a:chExt cx="0" cy="0"/>
        </a:xfrm>
      </p:grpSpPr>
      <p:sp>
        <p:nvSpPr>
          <p:cNvPr id="207" name="Shape 207"/>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208" name="Shape 208"/>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09" name="Shape 209"/>
          <p:cNvSpPr txBox="1">
            <a:spLocks noGrp="1"/>
          </p:cNvSpPr>
          <p:nvPr>
            <p:ph type="body" idx="2"/>
          </p:nvPr>
        </p:nvSpPr>
        <p:spPr>
          <a:xfrm>
            <a:off x="366713" y="1419224"/>
            <a:ext cx="8410574" cy="3038475"/>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8" indent="-122238"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7524178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200151"/>
            <a:ext cx="8229600" cy="3394472"/>
          </a:xfrm>
          <a:prstGeom prst="rect">
            <a:avLst/>
          </a:prstGeom>
        </p:spPr>
        <p:txBody>
          <a:bodyPr/>
          <a:lstStyle>
            <a:lvl1pPr>
              <a:defRPr sz="2400"/>
            </a:lvl1pPr>
            <a:lvl2pPr>
              <a:defRPr sz="2400"/>
            </a:lvl2pPr>
            <a:lvl3pPr>
              <a:defRPr sz="2000"/>
            </a:lvl3pPr>
            <a:lvl4pPr>
              <a:defRPr sz="18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49662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200151"/>
            <a:ext cx="8229600" cy="3394472"/>
          </a:xfrm>
          <a:prstGeom prst="rect">
            <a:avLst/>
          </a:prstGeom>
        </p:spPr>
        <p:txBody>
          <a:bodyPr/>
          <a:lstStyle>
            <a:lvl1pPr>
              <a:defRPr sz="2400"/>
            </a:lvl1pPr>
            <a:lvl2pPr>
              <a:defRPr sz="2400"/>
            </a:lvl2pPr>
            <a:lvl3pPr>
              <a:defRPr sz="2000"/>
            </a:lvl3pPr>
            <a:lvl4pPr>
              <a:defRPr sz="18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2"/>
          <p:cNvSpPr>
            <a:spLocks noGrp="1"/>
          </p:cNvSpPr>
          <p:nvPr>
            <p:ph type="body" idx="10"/>
          </p:nvPr>
        </p:nvSpPr>
        <p:spPr bwMode="gray">
          <a:xfrm>
            <a:off x="567274" y="951202"/>
            <a:ext cx="8119529" cy="259664"/>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568260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resentation 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553450" y="5021495"/>
            <a:ext cx="533400" cy="127001"/>
          </a:xfrm>
          <a:prstGeom prst="rect">
            <a:avLst/>
          </a:prstGeom>
        </p:spPr>
        <p:txBody>
          <a:bodyPr/>
          <a:lstStyle/>
          <a:p>
            <a:pPr lvl="0"/>
            <a:fld id="{86CB4B4D-7CA3-9044-876B-883B54F8677D}" type="slidenum">
              <a:rPr lang="en-US" smtClean="0"/>
              <a:t>‹#›</a:t>
            </a:fld>
            <a:endParaRPr lang="en-US"/>
          </a:p>
        </p:txBody>
      </p:sp>
      <p:sp>
        <p:nvSpPr>
          <p:cNvPr id="4" name="Title 1"/>
          <p:cNvSpPr>
            <a:spLocks noGrp="1"/>
          </p:cNvSpPr>
          <p:nvPr>
            <p:ph type="ctrTitle"/>
          </p:nvPr>
        </p:nvSpPr>
        <p:spPr bwMode="gray">
          <a:xfrm>
            <a:off x="890587" y="1312907"/>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smtClean="0"/>
              <a:t>Click to edit Master title style</a:t>
            </a:r>
            <a:endParaRPr lang="en-US" dirty="0"/>
          </a:p>
        </p:txBody>
      </p:sp>
      <p:sp>
        <p:nvSpPr>
          <p:cNvPr id="5" name="Subtitle 2"/>
          <p:cNvSpPr>
            <a:spLocks noGrp="1"/>
          </p:cNvSpPr>
          <p:nvPr>
            <p:ph type="subTitle" idx="1"/>
          </p:nvPr>
        </p:nvSpPr>
        <p:spPr bwMode="gray">
          <a:xfrm>
            <a:off x="890588" y="263338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Content Placeholder 6"/>
          <p:cNvSpPr>
            <a:spLocks noGrp="1"/>
          </p:cNvSpPr>
          <p:nvPr>
            <p:ph sz="quarter" idx="11"/>
          </p:nvPr>
        </p:nvSpPr>
        <p:spPr bwMode="gray">
          <a:xfrm>
            <a:off x="908582" y="3710101"/>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solidFill>
                <a:effectLst/>
                <a:uLnTx/>
                <a:uFillTx/>
                <a:latin typeface="Arial"/>
                <a:ea typeface="+mn-ea"/>
                <a:cs typeface="Arial"/>
              </a:defRPr>
            </a:lvl1pPr>
          </a:lstStyle>
          <a:p>
            <a:pPr lvl="0"/>
            <a:r>
              <a:rPr lang="en-US" smtClean="0"/>
              <a:t>Click to edit Master text styles</a:t>
            </a:r>
          </a:p>
        </p:txBody>
      </p:sp>
    </p:spTree>
    <p:extLst>
      <p:ext uri="{BB962C8B-B14F-4D97-AF65-F5344CB8AC3E}">
        <p14:creationId xmlns:p14="http://schemas.microsoft.com/office/powerpoint/2010/main" val="864340674"/>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68558" tIns="34289" rIns="68558" bIns="34289" rtlCol="0" anchor="ctr"/>
          <a:lstStyle/>
          <a:p>
            <a:pPr algn="ctr"/>
            <a:endParaRPr lang="en-US" sz="1800" dirty="0">
              <a:solidFill>
                <a:srgbClr val="FFFFFF"/>
              </a:solidFill>
            </a:endParaRPr>
          </a:p>
        </p:txBody>
      </p:sp>
      <p:sp>
        <p:nvSpPr>
          <p:cNvPr id="12" name="Rectangle 11"/>
          <p:cNvSpPr/>
          <p:nvPr userDrawn="1"/>
        </p:nvSpPr>
        <p:spPr bwMode="gray">
          <a:xfrm>
            <a:off x="0" y="4629166"/>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68558" tIns="34289" rIns="68558" bIns="34289" rtlCol="0" anchor="ctr"/>
          <a:lstStyle/>
          <a:p>
            <a:endParaRPr lang="en-US" sz="1800" dirty="0">
              <a:solidFill>
                <a:srgbClr val="FFFFFF"/>
              </a:solidFill>
            </a:endParaRPr>
          </a:p>
        </p:txBody>
      </p:sp>
      <p:sp>
        <p:nvSpPr>
          <p:cNvPr id="13" name="TextBox 12"/>
          <p:cNvSpPr txBox="1"/>
          <p:nvPr userDrawn="1"/>
        </p:nvSpPr>
        <p:spPr bwMode="gray">
          <a:xfrm flipH="1">
            <a:off x="8553450" y="5021499"/>
            <a:ext cx="533400" cy="126958"/>
          </a:xfrm>
          <a:prstGeom prst="rect">
            <a:avLst/>
          </a:prstGeom>
          <a:noFill/>
        </p:spPr>
        <p:txBody>
          <a:bodyPr wrap="square" lIns="0" tIns="0" rIns="0" bIns="0" rtlCol="0">
            <a:spAutoFit/>
          </a:bodyPr>
          <a:lstStyle/>
          <a:p>
            <a:pPr algn="r">
              <a:defRPr/>
            </a:pPr>
            <a:fld id="{61F684CE-B7BB-4223-BA2B-B47808B845F1}" type="slidenum">
              <a:rPr lang="en-US" sz="800">
                <a:solidFill>
                  <a:srgbClr val="FFFFFF">
                    <a:lumMod val="50000"/>
                  </a:srgbClr>
                </a:solidFill>
                <a:cs typeface="Arial"/>
              </a:rPr>
              <a:pPr algn="r">
                <a:defRPr/>
              </a:pPr>
              <a:t>‹#›</a:t>
            </a:fld>
            <a:endParaRPr lang="en-US" sz="800" dirty="0">
              <a:solidFill>
                <a:srgbClr val="FFFFFF">
                  <a:lumMod val="50000"/>
                </a:srgbClr>
              </a:solidFill>
              <a:cs typeface="Arial"/>
            </a:endParaRPr>
          </a:p>
        </p:txBody>
      </p:sp>
      <p:sp>
        <p:nvSpPr>
          <p:cNvPr id="14" name="TextBox 13"/>
          <p:cNvSpPr txBox="1"/>
          <p:nvPr userDrawn="1"/>
        </p:nvSpPr>
        <p:spPr bwMode="gray">
          <a:xfrm>
            <a:off x="366729" y="5018451"/>
            <a:ext cx="2274887" cy="107722"/>
          </a:xfrm>
          <a:prstGeom prst="rect">
            <a:avLst/>
          </a:prstGeom>
          <a:noFill/>
        </p:spPr>
        <p:txBody>
          <a:bodyPr wrap="square" lIns="0" tIns="0" rIns="0" bIns="0" rtlCol="0">
            <a:spAutoFit/>
          </a:bodyPr>
          <a:lstStyle/>
          <a:p>
            <a:r>
              <a:rPr lang="en-US" sz="700" dirty="0">
                <a:solidFill>
                  <a:srgbClr val="FFFFFF">
                    <a:lumMod val="50000"/>
                  </a:srgbClr>
                </a:solidFill>
                <a:cs typeface="Arial"/>
              </a:rPr>
              <a:t>© Copyright </a:t>
            </a:r>
            <a:r>
              <a:rPr lang="en-US" sz="700" dirty="0" smtClean="0">
                <a:solidFill>
                  <a:srgbClr val="FFFFFF">
                    <a:lumMod val="50000"/>
                  </a:srgbClr>
                </a:solidFill>
                <a:cs typeface="Arial"/>
              </a:rPr>
              <a:t>2015 </a:t>
            </a:r>
            <a:r>
              <a:rPr lang="en-US" sz="700" dirty="0">
                <a:solidFill>
                  <a:srgbClr val="FFFFFF">
                    <a:lumMod val="50000"/>
                  </a:srgbClr>
                </a:solidFill>
                <a:cs typeface="Arial"/>
              </a:rPr>
              <a:t>Pivotal. All rights reserved.</a:t>
            </a:r>
          </a:p>
        </p:txBody>
      </p:sp>
      <p:pic>
        <p:nvPicPr>
          <p:cNvPr id="6" name="Picture 5"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3982"/>
            <a:ext cx="957262" cy="219455"/>
          </a:xfrm>
          <a:prstGeom prst="rect">
            <a:avLst/>
          </a:prstGeom>
        </p:spPr>
      </p:pic>
    </p:spTree>
    <p:extLst>
      <p:ext uri="{BB962C8B-B14F-4D97-AF65-F5344CB8AC3E}">
        <p14:creationId xmlns:p14="http://schemas.microsoft.com/office/powerpoint/2010/main" val="38199814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81001" y="333376"/>
            <a:ext cx="8410574" cy="457200"/>
          </a:xfrm>
          <a:prstGeom prst="rect">
            <a:avLst/>
          </a:prstGeom>
        </p:spPr>
        <p:txBody>
          <a:bodyPr lIns="0" rIns="0"/>
          <a:lstStyle>
            <a:lvl1pPr>
              <a:defRPr>
                <a:solidFill>
                  <a:schemeClr val="bg1"/>
                </a:solidFill>
              </a:defRPr>
            </a:lvl1pPr>
          </a:lstStyle>
          <a:p>
            <a:r>
              <a:rPr lang="en-US" smtClean="0"/>
              <a:t>Click to edit Master title style</a:t>
            </a:r>
            <a:endParaRPr lang="en-US"/>
          </a:p>
        </p:txBody>
      </p:sp>
      <p:sp>
        <p:nvSpPr>
          <p:cNvPr id="3" name="Slide Number Placeholder 2"/>
          <p:cNvSpPr>
            <a:spLocks noGrp="1"/>
          </p:cNvSpPr>
          <p:nvPr>
            <p:ph type="sldNum" sz="quarter" idx="10"/>
          </p:nvPr>
        </p:nvSpPr>
        <p:spPr>
          <a:xfrm>
            <a:off x="8553450" y="5021495"/>
            <a:ext cx="533400" cy="127001"/>
          </a:xfrm>
          <a:prstGeom prst="rect">
            <a:avLst/>
          </a:prstGeom>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2356513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ooter only">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553450" y="5021495"/>
            <a:ext cx="533400" cy="127001"/>
          </a:xfrm>
          <a:prstGeom prst="rect">
            <a:avLst/>
          </a:prstGeom>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249629050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1" y="333376"/>
            <a:ext cx="8410574" cy="457200"/>
          </a:xfrm>
          <a:prstGeom prst="rect">
            <a:avLst/>
          </a:prstGeom>
        </p:spPr>
        <p:txBody>
          <a:bodyPr lIns="0" rIns="0"/>
          <a:lstStyle>
            <a:lvl1pPr>
              <a:defRPr>
                <a:solidFill>
                  <a:schemeClr val="bg1"/>
                </a:solidFill>
              </a:defRPr>
            </a:lvl1pPr>
          </a:lstStyle>
          <a:p>
            <a:r>
              <a:rPr lang="en-US" smtClean="0"/>
              <a:t>Click to edit Master title style</a:t>
            </a:r>
            <a:endParaRPr lang="en-US"/>
          </a:p>
        </p:txBody>
      </p:sp>
      <p:sp>
        <p:nvSpPr>
          <p:cNvPr id="3" name="Slide Number Placeholder 2"/>
          <p:cNvSpPr>
            <a:spLocks noGrp="1"/>
          </p:cNvSpPr>
          <p:nvPr>
            <p:ph type="sldNum" sz="quarter" idx="10"/>
          </p:nvPr>
        </p:nvSpPr>
        <p:spPr>
          <a:xfrm>
            <a:off x="8553450" y="5021495"/>
            <a:ext cx="533400" cy="127001"/>
          </a:xfrm>
          <a:prstGeom prst="rect">
            <a:avLst/>
          </a:prstGeom>
        </p:spPr>
        <p:txBody>
          <a:bodyPr/>
          <a:lstStyle/>
          <a:p>
            <a:pPr lvl="0"/>
            <a:fld id="{86CB4B4D-7CA3-9044-876B-883B54F8677D}" type="slidenum">
              <a:rPr lang="en-US" smtClean="0"/>
              <a:t>‹#›</a:t>
            </a:fld>
            <a:endParaRPr lang="en-US"/>
          </a:p>
        </p:txBody>
      </p:sp>
      <p:sp>
        <p:nvSpPr>
          <p:cNvPr id="6" name="Text Placeholder 5"/>
          <p:cNvSpPr>
            <a:spLocks noGrp="1"/>
          </p:cNvSpPr>
          <p:nvPr>
            <p:ph type="body" sz="quarter" idx="12" hasCustomPrompt="1"/>
          </p:nvPr>
        </p:nvSpPr>
        <p:spPr>
          <a:xfrm>
            <a:off x="380999" y="790575"/>
            <a:ext cx="8410575" cy="323850"/>
          </a:xfrm>
          <a:prstGeom prst="rect">
            <a:avLst/>
          </a:prstGeom>
        </p:spPr>
        <p:txBody>
          <a:bodyPr lIns="0" rIns="0"/>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smtClean="0"/>
              <a:t>Click to edit subtitle</a:t>
            </a:r>
            <a:endParaRPr lang="en-US" dirty="0"/>
          </a:p>
        </p:txBody>
      </p:sp>
    </p:spTree>
    <p:extLst>
      <p:ext uri="{BB962C8B-B14F-4D97-AF65-F5344CB8AC3E}">
        <p14:creationId xmlns:p14="http://schemas.microsoft.com/office/powerpoint/2010/main" val="288085560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ubtitle &amp; Text">
    <p:spTree>
      <p:nvGrpSpPr>
        <p:cNvPr id="1" name=""/>
        <p:cNvGrpSpPr/>
        <p:nvPr/>
      </p:nvGrpSpPr>
      <p:grpSpPr>
        <a:xfrm>
          <a:off x="0" y="0"/>
          <a:ext cx="0" cy="0"/>
          <a:chOff x="0" y="0"/>
          <a:chExt cx="0" cy="0"/>
        </a:xfrm>
      </p:grpSpPr>
      <p:sp>
        <p:nvSpPr>
          <p:cNvPr id="2" name="Title 1"/>
          <p:cNvSpPr>
            <a:spLocks noGrp="1"/>
          </p:cNvSpPr>
          <p:nvPr>
            <p:ph type="title"/>
          </p:nvPr>
        </p:nvSpPr>
        <p:spPr>
          <a:xfrm>
            <a:off x="381001" y="333376"/>
            <a:ext cx="8410574" cy="457200"/>
          </a:xfrm>
          <a:prstGeom prst="rect">
            <a:avLst/>
          </a:prstGeom>
        </p:spPr>
        <p:txBody>
          <a:bodyPr lIns="0" rIns="0"/>
          <a:lstStyle>
            <a:lvl1pPr>
              <a:defRPr>
                <a:solidFill>
                  <a:schemeClr val="bg1"/>
                </a:solidFill>
              </a:defRPr>
            </a:lvl1pPr>
          </a:lstStyle>
          <a:p>
            <a:r>
              <a:rPr lang="en-US" smtClean="0"/>
              <a:t>Click to edit Master title style</a:t>
            </a:r>
            <a:endParaRPr lang="en-US"/>
          </a:p>
        </p:txBody>
      </p:sp>
      <p:sp>
        <p:nvSpPr>
          <p:cNvPr id="3" name="Slide Number Placeholder 2"/>
          <p:cNvSpPr>
            <a:spLocks noGrp="1"/>
          </p:cNvSpPr>
          <p:nvPr>
            <p:ph type="sldNum" sz="quarter" idx="10"/>
          </p:nvPr>
        </p:nvSpPr>
        <p:spPr>
          <a:xfrm>
            <a:off x="8553450" y="5021495"/>
            <a:ext cx="533400" cy="127001"/>
          </a:xfrm>
          <a:prstGeom prst="rect">
            <a:avLst/>
          </a:prstGeom>
        </p:spPr>
        <p:txBody>
          <a:bodyPr/>
          <a:lstStyle/>
          <a:p>
            <a:pPr lvl="0"/>
            <a:fld id="{86CB4B4D-7CA3-9044-876B-883B54F8677D}" type="slidenum">
              <a:rPr lang="en-US" smtClean="0"/>
              <a:t>‹#›</a:t>
            </a:fld>
            <a:endParaRPr lang="en-US"/>
          </a:p>
        </p:txBody>
      </p:sp>
      <p:sp>
        <p:nvSpPr>
          <p:cNvPr id="5" name="Text Placeholder 4"/>
          <p:cNvSpPr>
            <a:spLocks noGrp="1"/>
          </p:cNvSpPr>
          <p:nvPr>
            <p:ph type="body" sz="quarter" idx="11"/>
          </p:nvPr>
        </p:nvSpPr>
        <p:spPr>
          <a:xfrm>
            <a:off x="381000" y="1417320"/>
            <a:ext cx="8410575" cy="3030855"/>
          </a:xfrm>
          <a:prstGeom prst="rect">
            <a:avLst/>
          </a:prstGeom>
        </p:spPr>
        <p:txBody>
          <a:bodyPr/>
          <a:lstStyle>
            <a:lvl1pPr marL="228600" indent="-228600">
              <a:buClr>
                <a:schemeClr val="bg1"/>
              </a:buClr>
              <a:buFont typeface="Arial" panose="020B0604020202020204" pitchFamily="34" charset="0"/>
              <a:buChar char="•"/>
              <a:defRPr sz="1800">
                <a:solidFill>
                  <a:schemeClr val="bg1"/>
                </a:solidFill>
              </a:defRPr>
            </a:lvl1pPr>
            <a:lvl2pPr marL="800100" indent="-342900">
              <a:buClr>
                <a:schemeClr val="bg1"/>
              </a:buClr>
              <a:buFont typeface="Arial" panose="020B0604020202020204" pitchFamily="34" charset="0"/>
              <a:buChar char="•"/>
              <a:defRPr sz="1800">
                <a:solidFill>
                  <a:schemeClr val="bg1"/>
                </a:solidFill>
              </a:defRPr>
            </a:lvl2pPr>
            <a:lvl3pPr marL="1257300" indent="-342900">
              <a:buClr>
                <a:schemeClr val="bg1"/>
              </a:buClr>
              <a:buFont typeface="Arial" panose="020B0604020202020204" pitchFamily="34" charset="0"/>
              <a:buChar char="•"/>
              <a:defRPr sz="1800">
                <a:solidFill>
                  <a:schemeClr val="bg1"/>
                </a:solidFill>
              </a:defRPr>
            </a:lvl3pPr>
            <a:lvl4pPr marL="1946276" indent="-574676">
              <a:buClr>
                <a:schemeClr val="bg1"/>
              </a:buClr>
              <a:buFont typeface="Arial" panose="020B0604020202020204" pitchFamily="34" charset="0"/>
              <a:buChar char="•"/>
              <a:defRPr sz="1800">
                <a:solidFill>
                  <a:schemeClr val="bg1"/>
                </a:solidFill>
              </a:defRPr>
            </a:lvl4pPr>
            <a:lvl5pPr marL="2327563" indent="-498763">
              <a:buClr>
                <a:schemeClr val="bg1"/>
              </a:buClr>
              <a:buFont typeface="Arial" panose="020B0604020202020204" pitchFamily="34" charset="0"/>
              <a:buChar char="•"/>
              <a:defRPr sz="18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Text Placeholder 5"/>
          <p:cNvSpPr>
            <a:spLocks noGrp="1"/>
          </p:cNvSpPr>
          <p:nvPr>
            <p:ph type="body" sz="quarter" idx="12" hasCustomPrompt="1"/>
          </p:nvPr>
        </p:nvSpPr>
        <p:spPr>
          <a:xfrm>
            <a:off x="380999" y="790575"/>
            <a:ext cx="8410575" cy="323850"/>
          </a:xfrm>
          <a:prstGeom prst="rect">
            <a:avLst/>
          </a:prstGeom>
        </p:spPr>
        <p:txBody>
          <a:bodyPr lIns="0" rIns="0"/>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smtClean="0"/>
              <a:t>Click to edit subtitle</a:t>
            </a:r>
            <a:endParaRPr lang="en-US" dirty="0"/>
          </a:p>
        </p:txBody>
      </p:sp>
    </p:spTree>
    <p:extLst>
      <p:ext uri="{BB962C8B-B14F-4D97-AF65-F5344CB8AC3E}">
        <p14:creationId xmlns:p14="http://schemas.microsoft.com/office/powerpoint/2010/main" val="72575369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381001" y="333376"/>
            <a:ext cx="8410574" cy="457200"/>
          </a:xfrm>
          <a:prstGeom prst="rect">
            <a:avLst/>
          </a:prstGeom>
        </p:spPr>
        <p:txBody>
          <a:bodyPr lIns="0" rIns="0"/>
          <a:lstStyle>
            <a:lvl1pPr>
              <a:defRPr>
                <a:solidFill>
                  <a:schemeClr val="bg1"/>
                </a:solidFill>
              </a:defRPr>
            </a:lvl1pPr>
          </a:lstStyle>
          <a:p>
            <a:r>
              <a:rPr lang="en-US" smtClean="0"/>
              <a:t>Click to edit Master title style</a:t>
            </a:r>
            <a:endParaRPr lang="en-US"/>
          </a:p>
        </p:txBody>
      </p:sp>
      <p:sp>
        <p:nvSpPr>
          <p:cNvPr id="3" name="Slide Number Placeholder 2"/>
          <p:cNvSpPr>
            <a:spLocks noGrp="1"/>
          </p:cNvSpPr>
          <p:nvPr>
            <p:ph type="sldNum" sz="quarter" idx="10"/>
          </p:nvPr>
        </p:nvSpPr>
        <p:spPr>
          <a:xfrm>
            <a:off x="8553450" y="5021495"/>
            <a:ext cx="533400" cy="127001"/>
          </a:xfrm>
          <a:prstGeom prst="rect">
            <a:avLst/>
          </a:prstGeom>
        </p:spPr>
        <p:txBody>
          <a:bodyPr/>
          <a:lstStyle/>
          <a:p>
            <a:pPr lvl="0"/>
            <a:fld id="{86CB4B4D-7CA3-9044-876B-883B54F8677D}" type="slidenum">
              <a:rPr lang="en-US" smtClean="0"/>
              <a:t>‹#›</a:t>
            </a:fld>
            <a:endParaRPr lang="en-US"/>
          </a:p>
        </p:txBody>
      </p:sp>
      <p:sp>
        <p:nvSpPr>
          <p:cNvPr id="5" name="Text Placeholder 4"/>
          <p:cNvSpPr>
            <a:spLocks noGrp="1"/>
          </p:cNvSpPr>
          <p:nvPr>
            <p:ph type="body" sz="quarter" idx="11"/>
          </p:nvPr>
        </p:nvSpPr>
        <p:spPr>
          <a:xfrm>
            <a:off x="381001" y="1085850"/>
            <a:ext cx="4041710" cy="3343275"/>
          </a:xfrm>
          <a:prstGeom prst="rect">
            <a:avLst/>
          </a:prstGeom>
        </p:spPr>
        <p:txBody>
          <a:bodyPr/>
          <a:lstStyle>
            <a:lvl1pPr marL="228600" indent="-228600">
              <a:buClr>
                <a:schemeClr val="bg1"/>
              </a:buClr>
              <a:buFont typeface="Arial" panose="020B0604020202020204" pitchFamily="34" charset="0"/>
              <a:buChar char="•"/>
              <a:defRPr sz="1800">
                <a:solidFill>
                  <a:schemeClr val="bg1"/>
                </a:solidFill>
              </a:defRPr>
            </a:lvl1pPr>
            <a:lvl2pPr marL="800100" indent="-342900">
              <a:buClr>
                <a:schemeClr val="bg1"/>
              </a:buClr>
              <a:buFont typeface="Arial" panose="020B0604020202020204" pitchFamily="34" charset="0"/>
              <a:buChar char="•"/>
              <a:defRPr sz="1800">
                <a:solidFill>
                  <a:schemeClr val="bg1"/>
                </a:solidFill>
              </a:defRPr>
            </a:lvl2pPr>
            <a:lvl3pPr marL="1257300" indent="-342900">
              <a:buClr>
                <a:schemeClr val="bg1"/>
              </a:buClr>
              <a:buFont typeface="Arial" panose="020B0604020202020204" pitchFamily="34" charset="0"/>
              <a:buChar char="•"/>
              <a:defRPr sz="1800">
                <a:solidFill>
                  <a:schemeClr val="bg1"/>
                </a:solidFill>
              </a:defRPr>
            </a:lvl3pPr>
            <a:lvl4pPr marL="1946276" indent="-574676">
              <a:buClr>
                <a:schemeClr val="bg1"/>
              </a:buClr>
              <a:buFont typeface="Arial" panose="020B0604020202020204" pitchFamily="34" charset="0"/>
              <a:buChar char="•"/>
              <a:defRPr sz="1800">
                <a:solidFill>
                  <a:schemeClr val="bg1"/>
                </a:solidFill>
              </a:defRPr>
            </a:lvl4pPr>
            <a:lvl5pPr marL="2327563" indent="-498763">
              <a:buClr>
                <a:schemeClr val="bg1"/>
              </a:buClr>
              <a:buFont typeface="Arial" panose="020B0604020202020204" pitchFamily="34" charset="0"/>
              <a:buChar char="•"/>
              <a:defRPr sz="18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Text Placeholder 4"/>
          <p:cNvSpPr>
            <a:spLocks noGrp="1"/>
          </p:cNvSpPr>
          <p:nvPr>
            <p:ph type="body" sz="quarter" idx="12"/>
          </p:nvPr>
        </p:nvSpPr>
        <p:spPr>
          <a:xfrm>
            <a:off x="4749865" y="1085850"/>
            <a:ext cx="4041710" cy="3343275"/>
          </a:xfrm>
          <a:prstGeom prst="rect">
            <a:avLst/>
          </a:prstGeom>
        </p:spPr>
        <p:txBody>
          <a:bodyPr/>
          <a:lstStyle>
            <a:lvl1pPr marL="228600" indent="-228600">
              <a:buClr>
                <a:schemeClr val="bg1"/>
              </a:buClr>
              <a:buFont typeface="Arial" panose="020B0604020202020204" pitchFamily="34" charset="0"/>
              <a:buChar char="•"/>
              <a:defRPr sz="1800">
                <a:solidFill>
                  <a:schemeClr val="bg1"/>
                </a:solidFill>
              </a:defRPr>
            </a:lvl1pPr>
            <a:lvl2pPr marL="800100" indent="-342900">
              <a:buClr>
                <a:schemeClr val="bg1"/>
              </a:buClr>
              <a:buFont typeface="Arial" panose="020B0604020202020204" pitchFamily="34" charset="0"/>
              <a:buChar char="•"/>
              <a:defRPr sz="1800">
                <a:solidFill>
                  <a:schemeClr val="bg1"/>
                </a:solidFill>
              </a:defRPr>
            </a:lvl2pPr>
            <a:lvl3pPr marL="1257300" indent="-342900">
              <a:buClr>
                <a:schemeClr val="bg1"/>
              </a:buClr>
              <a:buFont typeface="Arial" panose="020B0604020202020204" pitchFamily="34" charset="0"/>
              <a:buChar char="•"/>
              <a:defRPr sz="1800">
                <a:solidFill>
                  <a:schemeClr val="bg1"/>
                </a:solidFill>
              </a:defRPr>
            </a:lvl3pPr>
            <a:lvl4pPr marL="1946276" indent="-574676">
              <a:buClr>
                <a:schemeClr val="bg1"/>
              </a:buClr>
              <a:buFont typeface="Arial" panose="020B0604020202020204" pitchFamily="34" charset="0"/>
              <a:buChar char="•"/>
              <a:defRPr sz="1800">
                <a:solidFill>
                  <a:schemeClr val="bg1"/>
                </a:solidFill>
              </a:defRPr>
            </a:lvl4pPr>
            <a:lvl5pPr marL="2327563" indent="-498763">
              <a:buClr>
                <a:schemeClr val="bg1"/>
              </a:buClr>
              <a:buFont typeface="Arial" panose="020B0604020202020204" pitchFamily="34" charset="0"/>
              <a:buChar char="•"/>
              <a:defRPr sz="18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5642758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1" y="333376"/>
            <a:ext cx="8410574" cy="457200"/>
          </a:xfrm>
          <a:prstGeom prst="rect">
            <a:avLst/>
          </a:prstGeom>
        </p:spPr>
        <p:txBody>
          <a:bodyPr lIns="0" rIns="0"/>
          <a:lstStyle>
            <a:lvl1pPr>
              <a:defRPr>
                <a:solidFill>
                  <a:schemeClr val="bg1"/>
                </a:solidFill>
              </a:defRPr>
            </a:lvl1pPr>
          </a:lstStyle>
          <a:p>
            <a:r>
              <a:rPr lang="en-US" smtClean="0"/>
              <a:t>Click to edit Master title style</a:t>
            </a:r>
            <a:endParaRPr lang="en-US"/>
          </a:p>
        </p:txBody>
      </p:sp>
      <p:sp>
        <p:nvSpPr>
          <p:cNvPr id="3" name="Slide Number Placeholder 2"/>
          <p:cNvSpPr>
            <a:spLocks noGrp="1"/>
          </p:cNvSpPr>
          <p:nvPr>
            <p:ph type="sldNum" sz="quarter" idx="10"/>
          </p:nvPr>
        </p:nvSpPr>
        <p:spPr>
          <a:xfrm>
            <a:off x="8553450" y="5021495"/>
            <a:ext cx="533400" cy="127001"/>
          </a:xfrm>
          <a:prstGeom prst="rect">
            <a:avLst/>
          </a:prstGeom>
        </p:spPr>
        <p:txBody>
          <a:bodyPr/>
          <a:lstStyle/>
          <a:p>
            <a:pPr lvl="0"/>
            <a:fld id="{86CB4B4D-7CA3-9044-876B-883B54F8677D}" type="slidenum">
              <a:rPr lang="en-US" smtClean="0"/>
              <a:t>‹#›</a:t>
            </a:fld>
            <a:endParaRPr lang="en-US"/>
          </a:p>
        </p:txBody>
      </p:sp>
      <p:sp>
        <p:nvSpPr>
          <p:cNvPr id="5" name="Text Placeholder 4"/>
          <p:cNvSpPr>
            <a:spLocks noGrp="1"/>
          </p:cNvSpPr>
          <p:nvPr>
            <p:ph type="body" sz="quarter" idx="11"/>
          </p:nvPr>
        </p:nvSpPr>
        <p:spPr>
          <a:xfrm>
            <a:off x="381000" y="1085850"/>
            <a:ext cx="8410575" cy="3343275"/>
          </a:xfrm>
          <a:prstGeom prst="rect">
            <a:avLst/>
          </a:prstGeom>
        </p:spPr>
        <p:txBody>
          <a:bodyPr/>
          <a:lstStyle>
            <a:lvl1pPr marL="228600" indent="-228600">
              <a:buClr>
                <a:schemeClr val="bg1"/>
              </a:buClr>
              <a:buFont typeface="Arial" panose="020B0604020202020204" pitchFamily="34" charset="0"/>
              <a:buChar char="•"/>
              <a:defRPr sz="1800">
                <a:solidFill>
                  <a:schemeClr val="bg1"/>
                </a:solidFill>
              </a:defRPr>
            </a:lvl1pPr>
            <a:lvl2pPr marL="800100" indent="-342900">
              <a:buClr>
                <a:schemeClr val="bg1"/>
              </a:buClr>
              <a:buFont typeface="Arial" panose="020B0604020202020204" pitchFamily="34" charset="0"/>
              <a:buChar char="•"/>
              <a:defRPr sz="1800">
                <a:solidFill>
                  <a:schemeClr val="bg1"/>
                </a:solidFill>
              </a:defRPr>
            </a:lvl2pPr>
            <a:lvl3pPr marL="1257300" indent="-342900">
              <a:buClr>
                <a:schemeClr val="bg1"/>
              </a:buClr>
              <a:buFont typeface="Arial" panose="020B0604020202020204" pitchFamily="34" charset="0"/>
              <a:buChar char="•"/>
              <a:defRPr sz="1800">
                <a:solidFill>
                  <a:schemeClr val="bg1"/>
                </a:solidFill>
              </a:defRPr>
            </a:lvl3pPr>
            <a:lvl4pPr marL="1946276" indent="-574676">
              <a:buClr>
                <a:schemeClr val="bg1"/>
              </a:buClr>
              <a:buFont typeface="Arial" panose="020B0604020202020204" pitchFamily="34" charset="0"/>
              <a:buChar char="•"/>
              <a:defRPr sz="1800">
                <a:solidFill>
                  <a:schemeClr val="bg1"/>
                </a:solidFill>
              </a:defRPr>
            </a:lvl4pPr>
            <a:lvl5pPr marL="2327563" indent="-498763">
              <a:buClr>
                <a:schemeClr val="bg1"/>
              </a:buClr>
              <a:buFont typeface="Arial" panose="020B0604020202020204" pitchFamily="34" charset="0"/>
              <a:buChar char="•"/>
              <a:defRPr sz="18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161802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slate">
    <p:bg>
      <p:bgPr>
        <a:solidFill>
          <a:srgbClr val="17232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440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800" kern="1200" dirty="0">
              <a:solidFill>
                <a:srgbClr val="FFFFFF"/>
              </a:solidFill>
              <a:latin typeface="Arial"/>
            </a:endParaRPr>
          </a:p>
        </p:txBody>
      </p:sp>
      <p:sp>
        <p:nvSpPr>
          <p:cNvPr id="8" name="TextBox 7"/>
          <p:cNvSpPr txBox="1"/>
          <p:nvPr userDrawn="1"/>
        </p:nvSpPr>
        <p:spPr bwMode="gray">
          <a:xfrm flipH="1">
            <a:off x="8553450" y="5021263"/>
            <a:ext cx="533400" cy="123825"/>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fontAlgn="base" hangingPunct="1">
              <a:spcBef>
                <a:spcPct val="0"/>
              </a:spcBef>
              <a:spcAft>
                <a:spcPct val="0"/>
              </a:spcAft>
              <a:defRPr/>
            </a:pPr>
            <a:fld id="{75218FA2-8EEF-C941-BA6F-FC69AED90C38}" type="slidenum">
              <a:rPr lang="en-US" sz="800" kern="1200" smtClean="0">
                <a:solidFill>
                  <a:srgbClr val="7F7F7F"/>
                </a:solidFill>
                <a:cs typeface="Arial" charset="0"/>
              </a:rPr>
              <a:pPr algn="r" eaLnBrk="1" fontAlgn="base" hangingPunct="1">
                <a:spcBef>
                  <a:spcPct val="0"/>
                </a:spcBef>
                <a:spcAft>
                  <a:spcPct val="0"/>
                </a:spcAft>
                <a:defRPr/>
              </a:pPr>
              <a:t>‹#›</a:t>
            </a:fld>
            <a:endParaRPr lang="en-US" sz="800" kern="1200" smtClean="0">
              <a:solidFill>
                <a:srgbClr val="7F7F7F"/>
              </a:solidFill>
              <a:cs typeface="Arial" charset="0"/>
            </a:endParaRPr>
          </a:p>
        </p:txBody>
      </p:sp>
      <p:sp>
        <p:nvSpPr>
          <p:cNvPr id="9" name="TextBox 8"/>
          <p:cNvSpPr txBox="1"/>
          <p:nvPr userDrawn="1"/>
        </p:nvSpPr>
        <p:spPr bwMode="gray">
          <a:xfrm>
            <a:off x="366713" y="5018088"/>
            <a:ext cx="2274887" cy="100012"/>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defRPr/>
            </a:pPr>
            <a:r>
              <a:rPr lang="en-US" sz="600" kern="1200" smtClean="0">
                <a:solidFill>
                  <a:srgbClr val="7F7F7F"/>
                </a:solidFill>
                <a:cs typeface="Arial" charset="0"/>
              </a:rPr>
              <a:t>© Copyright 2013 Pivotal. All rights reserved.</a:t>
            </a:r>
          </a:p>
        </p:txBody>
      </p:sp>
      <p:pic>
        <p:nvPicPr>
          <p:cNvPr id="10" name="Picture 13" descr="Pivotal_Logo_white.pn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942263" y="4713288"/>
            <a:ext cx="95726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bwMode="gray">
          <a:xfrm>
            <a:off x="890587" y="1312907"/>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bwMode="gray">
          <a:xfrm>
            <a:off x="890588" y="263338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Content Placeholder 6"/>
          <p:cNvSpPr>
            <a:spLocks noGrp="1"/>
          </p:cNvSpPr>
          <p:nvPr>
            <p:ph sz="quarter" idx="11"/>
          </p:nvPr>
        </p:nvSpPr>
        <p:spPr bwMode="gray">
          <a:xfrm>
            <a:off x="908582" y="3710101"/>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solidFill>
                <a:effectLst/>
                <a:uLnTx/>
                <a:uFillTx/>
                <a:latin typeface="Arial"/>
                <a:ea typeface="+mn-ea"/>
                <a:cs typeface="Arial"/>
              </a:defRPr>
            </a:lvl1pPr>
          </a:lstStyle>
          <a:p>
            <a:pPr lvl="0"/>
            <a:r>
              <a:rPr lang="en-US" smtClean="0"/>
              <a:t>Click to edit Master text styles</a:t>
            </a:r>
          </a:p>
        </p:txBody>
      </p:sp>
    </p:spTree>
    <p:extLst>
      <p:ext uri="{BB962C8B-B14F-4D97-AF65-F5344CB8AC3E}">
        <p14:creationId xmlns:p14="http://schemas.microsoft.com/office/powerpoint/2010/main" val="1838231728"/>
      </p:ext>
    </p:extLst>
  </p:cSld>
  <p:clrMapOvr>
    <a:masterClrMapping/>
  </p:clrMapOvr>
  <p:transition xmlns:p14="http://schemas.microsoft.com/office/powerpoint/2010/main">
    <p:fade/>
  </p:transition>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latin typeface="Arial"/>
            </a:endParaRPr>
          </a:p>
        </p:txBody>
      </p:sp>
      <p:sp>
        <p:nvSpPr>
          <p:cNvPr id="5" name="Rectangle 4"/>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800" kern="1200" dirty="0">
              <a:solidFill>
                <a:srgbClr val="FFFFFF"/>
              </a:solidFill>
              <a:latin typeface="Arial"/>
            </a:endParaRPr>
          </a:p>
        </p:txBody>
      </p:sp>
      <p:sp>
        <p:nvSpPr>
          <p:cNvPr id="6" name="TextBox 5"/>
          <p:cNvSpPr txBox="1"/>
          <p:nvPr userDrawn="1"/>
        </p:nvSpPr>
        <p:spPr bwMode="gray">
          <a:xfrm flipH="1">
            <a:off x="8553450" y="5021263"/>
            <a:ext cx="533400" cy="123825"/>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fontAlgn="base" hangingPunct="1">
              <a:spcBef>
                <a:spcPct val="0"/>
              </a:spcBef>
              <a:spcAft>
                <a:spcPct val="0"/>
              </a:spcAft>
              <a:defRPr/>
            </a:pPr>
            <a:fld id="{6FB40428-3FB6-404A-8573-98B2CBF62F2B}" type="slidenum">
              <a:rPr lang="en-US" sz="800" kern="1200" smtClean="0">
                <a:solidFill>
                  <a:srgbClr val="7F7F7F"/>
                </a:solidFill>
                <a:cs typeface="Arial" charset="0"/>
              </a:rPr>
              <a:pPr algn="r" eaLnBrk="1" fontAlgn="base" hangingPunct="1">
                <a:spcBef>
                  <a:spcPct val="0"/>
                </a:spcBef>
                <a:spcAft>
                  <a:spcPct val="0"/>
                </a:spcAft>
                <a:defRPr/>
              </a:pPr>
              <a:t>‹#›</a:t>
            </a:fld>
            <a:endParaRPr lang="en-US" sz="800" kern="1200" smtClean="0">
              <a:solidFill>
                <a:srgbClr val="7F7F7F"/>
              </a:solidFill>
              <a:cs typeface="Arial" charset="0"/>
            </a:endParaRPr>
          </a:p>
        </p:txBody>
      </p:sp>
      <p:sp>
        <p:nvSpPr>
          <p:cNvPr id="7" name="TextBox 6"/>
          <p:cNvSpPr txBox="1"/>
          <p:nvPr userDrawn="1"/>
        </p:nvSpPr>
        <p:spPr bwMode="gray">
          <a:xfrm>
            <a:off x="366713" y="5018088"/>
            <a:ext cx="2274887" cy="100012"/>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defRPr/>
            </a:pPr>
            <a:r>
              <a:rPr lang="en-US" sz="600" kern="1200" smtClean="0">
                <a:solidFill>
                  <a:srgbClr val="7F7F7F"/>
                </a:solidFill>
                <a:cs typeface="Arial" charset="0"/>
              </a:rPr>
              <a:t>© Copyright 2013 Pivotal. All rights reserved.</a:t>
            </a:r>
          </a:p>
        </p:txBody>
      </p:sp>
      <p:pic>
        <p:nvPicPr>
          <p:cNvPr id="8" name="Picture 13" descr="Pivotal_Logo_white.pn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942263" y="4713288"/>
            <a:ext cx="95726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bwMode="gray">
          <a:xfrm>
            <a:off x="1017588" y="173993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smtClean="0"/>
              <a:t>Click to edit Master title style</a:t>
            </a:r>
            <a:endParaRPr lang="en-US" dirty="0"/>
          </a:p>
        </p:txBody>
      </p:sp>
      <p:sp>
        <p:nvSpPr>
          <p:cNvPr id="18" name="Content Placeholder 3"/>
          <p:cNvSpPr>
            <a:spLocks noGrp="1"/>
          </p:cNvSpPr>
          <p:nvPr>
            <p:ph sz="quarter" idx="10"/>
          </p:nvPr>
        </p:nvSpPr>
        <p:spPr bwMode="gray">
          <a:xfrm>
            <a:off x="1026053" y="2447128"/>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smtClean="0"/>
              <a:t>Click to edit Master text styles</a:t>
            </a:r>
          </a:p>
        </p:txBody>
      </p:sp>
    </p:spTree>
    <p:extLst>
      <p:ext uri="{BB962C8B-B14F-4D97-AF65-F5344CB8AC3E}">
        <p14:creationId xmlns:p14="http://schemas.microsoft.com/office/powerpoint/2010/main" val="2543812930"/>
      </p:ext>
    </p:extLst>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latin typeface="Arial"/>
            </a:endParaRPr>
          </a:p>
        </p:txBody>
      </p:sp>
      <p:sp>
        <p:nvSpPr>
          <p:cNvPr id="4" name="Rectangle 3"/>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800" kern="1200" dirty="0">
              <a:solidFill>
                <a:srgbClr val="FFFFFF"/>
              </a:solidFill>
              <a:latin typeface="Arial"/>
            </a:endParaRPr>
          </a:p>
        </p:txBody>
      </p:sp>
      <p:sp>
        <p:nvSpPr>
          <p:cNvPr id="5" name="TextBox 4"/>
          <p:cNvSpPr txBox="1"/>
          <p:nvPr userDrawn="1"/>
        </p:nvSpPr>
        <p:spPr bwMode="gray">
          <a:xfrm flipH="1">
            <a:off x="8553450" y="5021263"/>
            <a:ext cx="533400" cy="123825"/>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fontAlgn="base" hangingPunct="1">
              <a:spcBef>
                <a:spcPct val="0"/>
              </a:spcBef>
              <a:spcAft>
                <a:spcPct val="0"/>
              </a:spcAft>
              <a:defRPr/>
            </a:pPr>
            <a:fld id="{D408246C-5950-0943-AE83-AAB7F61D3C4F}" type="slidenum">
              <a:rPr lang="en-US" sz="800" kern="1200" smtClean="0">
                <a:solidFill>
                  <a:srgbClr val="7F7F7F"/>
                </a:solidFill>
                <a:cs typeface="Arial" charset="0"/>
              </a:rPr>
              <a:pPr algn="r" eaLnBrk="1" fontAlgn="base" hangingPunct="1">
                <a:spcBef>
                  <a:spcPct val="0"/>
                </a:spcBef>
                <a:spcAft>
                  <a:spcPct val="0"/>
                </a:spcAft>
                <a:defRPr/>
              </a:pPr>
              <a:t>‹#›</a:t>
            </a:fld>
            <a:endParaRPr lang="en-US" sz="800" kern="1200" smtClean="0">
              <a:solidFill>
                <a:srgbClr val="7F7F7F"/>
              </a:solidFill>
              <a:cs typeface="Arial" charset="0"/>
            </a:endParaRPr>
          </a:p>
        </p:txBody>
      </p:sp>
      <p:sp>
        <p:nvSpPr>
          <p:cNvPr id="6" name="TextBox 5"/>
          <p:cNvSpPr txBox="1"/>
          <p:nvPr userDrawn="1"/>
        </p:nvSpPr>
        <p:spPr bwMode="gray">
          <a:xfrm>
            <a:off x="366713" y="5018088"/>
            <a:ext cx="2274887" cy="100012"/>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defRPr/>
            </a:pPr>
            <a:r>
              <a:rPr lang="en-US" sz="600" kern="1200" smtClean="0">
                <a:solidFill>
                  <a:srgbClr val="7F7F7F"/>
                </a:solidFill>
                <a:cs typeface="Arial" charset="0"/>
              </a:rPr>
              <a:t>© Copyright 2013 Pivotal. All rights reserved.</a:t>
            </a:r>
          </a:p>
        </p:txBody>
      </p:sp>
      <p:pic>
        <p:nvPicPr>
          <p:cNvPr id="7" name="Picture 13" descr="Pivotal_Logo_white.pn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942263" y="4713288"/>
            <a:ext cx="95726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bwMode="gray">
          <a:xfrm>
            <a:off x="670455" y="1674284"/>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smtClean="0"/>
              <a:t>Click to edit Master title style</a:t>
            </a:r>
            <a:endParaRPr lang="en-US" dirty="0"/>
          </a:p>
        </p:txBody>
      </p:sp>
    </p:spTree>
    <p:extLst>
      <p:ext uri="{BB962C8B-B14F-4D97-AF65-F5344CB8AC3E}">
        <p14:creationId xmlns:p14="http://schemas.microsoft.com/office/powerpoint/2010/main" val="3140956700"/>
      </p:ext>
    </p:extLst>
  </p:cSld>
  <p:clrMapOvr>
    <a:masterClrMapping/>
  </p:clrMapOvr>
  <p:transition xmlns:p14="http://schemas.microsoft.com/office/powerpoint/2010/main">
    <p:fade/>
  </p:transition>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bg1"/>
                </a:solidFill>
                <a:latin typeface="Arial"/>
                <a:cs typeface="Arial"/>
              </a:defRPr>
            </a:lvl1pPr>
          </a:lstStyle>
          <a:p>
            <a:r>
              <a:rPr lang="en-US"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bg1"/>
              </a:buClr>
              <a:buFont typeface="Wingdings" pitchFamily="2" charset="2"/>
              <a:buChar char=""/>
              <a:defRPr sz="2400">
                <a:solidFill>
                  <a:schemeClr val="bg1"/>
                </a:solidFill>
                <a:latin typeface="Arial"/>
                <a:cs typeface="Arial"/>
              </a:defRPr>
            </a:lvl1pPr>
            <a:lvl2pPr>
              <a:spcBef>
                <a:spcPts val="300"/>
              </a:spcBef>
              <a:buClr>
                <a:schemeClr val="bg1"/>
              </a:buClr>
              <a:buFont typeface="Verdana" pitchFamily="34" charset="0"/>
              <a:buChar char="–"/>
              <a:defRPr sz="2000">
                <a:solidFill>
                  <a:schemeClr val="bg1"/>
                </a:solidFill>
                <a:latin typeface="Arial"/>
                <a:cs typeface="Arial"/>
              </a:defRPr>
            </a:lvl2pPr>
            <a:lvl3pPr>
              <a:spcBef>
                <a:spcPts val="300"/>
              </a:spcBef>
              <a:buClr>
                <a:schemeClr val="bg1"/>
              </a:buClr>
              <a:buFont typeface="Verdana" pitchFamily="34" charset="0"/>
              <a:buChar char="▪"/>
              <a:defRPr sz="1600">
                <a:solidFill>
                  <a:schemeClr val="bg1"/>
                </a:solidFill>
                <a:latin typeface="Arial"/>
                <a:cs typeface="Arial"/>
              </a:defRPr>
            </a:lvl3pPr>
            <a:lvl4pPr marL="1658938" indent="-287338">
              <a:spcBef>
                <a:spcPts val="300"/>
              </a:spcBef>
              <a:buClr>
                <a:schemeClr val="bg1"/>
              </a:buClr>
              <a:buFont typeface="Verdana" pitchFamily="34" charset="0"/>
              <a:buChar char="—"/>
              <a:defRPr sz="1200">
                <a:solidFill>
                  <a:schemeClr val="bg1"/>
                </a:solidFill>
                <a:latin typeface="Arial"/>
                <a:cs typeface="Arial"/>
              </a:defRPr>
            </a:lvl4pPr>
            <a:lvl5pPr>
              <a:spcBef>
                <a:spcPts val="300"/>
              </a:spcBef>
              <a:buClr>
                <a:schemeClr val="bg1"/>
              </a:buClr>
              <a:buFont typeface="Verdana" pitchFamily="34" charset="0"/>
              <a:buChar char="»"/>
              <a:defRPr sz="1100">
                <a:solidFill>
                  <a:schemeClr val="bg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380566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bg1"/>
                </a:solidFill>
                <a:latin typeface="Arial"/>
                <a:cs typeface="Arial"/>
              </a:defRPr>
            </a:lvl1pPr>
          </a:lstStyle>
          <a:p>
            <a:r>
              <a:rPr lang="en-US" smtClean="0"/>
              <a:t>Click to edit Master title style</a:t>
            </a:r>
            <a:endParaRPr lang="en-US" dirty="0"/>
          </a:p>
        </p:txBody>
      </p:sp>
    </p:spTree>
    <p:extLst>
      <p:ext uri="{BB962C8B-B14F-4D97-AF65-F5344CB8AC3E}">
        <p14:creationId xmlns:p14="http://schemas.microsoft.com/office/powerpoint/2010/main" val="3512547213"/>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Clr>
                <a:schemeClr val="bg1"/>
              </a:buClr>
              <a:buNone/>
              <a:tabLst/>
              <a:defRPr sz="2000" b="0">
                <a:solidFill>
                  <a:schemeClr val="bg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bg1"/>
                </a:solidFill>
                <a:latin typeface="Arial"/>
                <a:cs typeface="Arial"/>
              </a:defRPr>
            </a:lvl1pPr>
          </a:lstStyle>
          <a:p>
            <a:r>
              <a:rPr lang="en-US" dirty="0"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bg1"/>
              </a:buClr>
              <a:buFont typeface="Wingdings" pitchFamily="2" charset="2"/>
              <a:buChar char=""/>
              <a:defRPr sz="2400">
                <a:solidFill>
                  <a:schemeClr val="bg1"/>
                </a:solidFill>
                <a:latin typeface="Arial"/>
                <a:cs typeface="Arial"/>
              </a:defRPr>
            </a:lvl1pPr>
            <a:lvl2pPr>
              <a:spcBef>
                <a:spcPts val="300"/>
              </a:spcBef>
              <a:buClr>
                <a:schemeClr val="bg1"/>
              </a:buClr>
              <a:buFont typeface="Verdana" pitchFamily="34" charset="0"/>
              <a:buChar char="–"/>
              <a:defRPr sz="2000">
                <a:solidFill>
                  <a:schemeClr val="bg1"/>
                </a:solidFill>
                <a:latin typeface="Arial"/>
                <a:cs typeface="Arial"/>
              </a:defRPr>
            </a:lvl2pPr>
            <a:lvl3pPr>
              <a:spcBef>
                <a:spcPts val="300"/>
              </a:spcBef>
              <a:buClr>
                <a:schemeClr val="bg1"/>
              </a:buClr>
              <a:buFont typeface="Verdana" pitchFamily="34" charset="0"/>
              <a:buChar char="▪"/>
              <a:defRPr sz="1600">
                <a:solidFill>
                  <a:schemeClr val="bg1"/>
                </a:solidFill>
                <a:latin typeface="Arial"/>
                <a:cs typeface="Arial"/>
              </a:defRPr>
            </a:lvl3pPr>
            <a:lvl4pPr marL="1658938" indent="-287338">
              <a:spcBef>
                <a:spcPts val="300"/>
              </a:spcBef>
              <a:buClr>
                <a:schemeClr val="bg1"/>
              </a:buClr>
              <a:buFont typeface="Verdana" pitchFamily="34" charset="0"/>
              <a:buChar char="—"/>
              <a:defRPr sz="1200">
                <a:solidFill>
                  <a:schemeClr val="bg1"/>
                </a:solidFill>
                <a:latin typeface="Arial"/>
                <a:cs typeface="Arial"/>
              </a:defRPr>
            </a:lvl4pPr>
            <a:lvl5pPr>
              <a:spcBef>
                <a:spcPts val="300"/>
              </a:spcBef>
              <a:buClr>
                <a:schemeClr val="bg1"/>
              </a:buClr>
              <a:buFont typeface="Verdana" pitchFamily="34" charset="0"/>
              <a:buChar char="»"/>
              <a:defRPr sz="1100">
                <a:solidFill>
                  <a:schemeClr val="bg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977069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2.xml"/><Relationship Id="rId20" Type="http://schemas.openxmlformats.org/officeDocument/2006/relationships/slideLayout" Target="../slideLayouts/slideLayout23.xml"/><Relationship Id="rId21" Type="http://schemas.openxmlformats.org/officeDocument/2006/relationships/slideLayout" Target="../slideLayouts/slideLayout24.xml"/><Relationship Id="rId22" Type="http://schemas.openxmlformats.org/officeDocument/2006/relationships/slideLayout" Target="../slideLayouts/slideLayout25.xml"/><Relationship Id="rId23" Type="http://schemas.openxmlformats.org/officeDocument/2006/relationships/theme" Target="../theme/theme3.xml"/><Relationship Id="rId24" Type="http://schemas.openxmlformats.org/officeDocument/2006/relationships/image" Target="../media/image3.png"/><Relationship Id="rId10" Type="http://schemas.openxmlformats.org/officeDocument/2006/relationships/slideLayout" Target="../slideLayouts/slideLayout13.xml"/><Relationship Id="rId11" Type="http://schemas.openxmlformats.org/officeDocument/2006/relationships/slideLayout" Target="../slideLayouts/slideLayout14.xml"/><Relationship Id="rId12" Type="http://schemas.openxmlformats.org/officeDocument/2006/relationships/slideLayout" Target="../slideLayouts/slideLayout15.xml"/><Relationship Id="rId13" Type="http://schemas.openxmlformats.org/officeDocument/2006/relationships/slideLayout" Target="../slideLayouts/slideLayout16.xml"/><Relationship Id="rId14" Type="http://schemas.openxmlformats.org/officeDocument/2006/relationships/slideLayout" Target="../slideLayouts/slideLayout17.xml"/><Relationship Id="rId15" Type="http://schemas.openxmlformats.org/officeDocument/2006/relationships/slideLayout" Target="../slideLayouts/slideLayout18.xml"/><Relationship Id="rId16" Type="http://schemas.openxmlformats.org/officeDocument/2006/relationships/slideLayout" Target="../slideLayouts/slideLayout19.xml"/><Relationship Id="rId17" Type="http://schemas.openxmlformats.org/officeDocument/2006/relationships/slideLayout" Target="../slideLayouts/slideLayout20.xml"/><Relationship Id="rId18" Type="http://schemas.openxmlformats.org/officeDocument/2006/relationships/slideLayout" Target="../slideLayouts/slideLayout21.xml"/><Relationship Id="rId19" Type="http://schemas.openxmlformats.org/officeDocument/2006/relationships/slideLayout" Target="../slideLayouts/slideLayout22.xml"/><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6"/>
        <p:cNvGrpSpPr/>
        <p:nvPr/>
      </p:nvGrpSpPr>
      <p:grpSpPr>
        <a:xfrm>
          <a:off x="0" y="0"/>
          <a:ext cx="0" cy="0"/>
          <a:chOff x="0" y="0"/>
          <a:chExt cx="0" cy="0"/>
        </a:xfrm>
      </p:grpSpPr>
      <p:sp>
        <p:nvSpPr>
          <p:cNvPr id="7" name="Shape 7"/>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lt1"/>
              </a:solidFill>
              <a:latin typeface="Arial"/>
              <a:ea typeface="Arial"/>
              <a:cs typeface="Arial"/>
              <a:sym typeface="Arial"/>
            </a:endParaRPr>
          </a:p>
        </p:txBody>
      </p:sp>
      <p:sp>
        <p:nvSpPr>
          <p:cNvPr id="8" name="Shape 8"/>
          <p:cNvSpPr txBox="1"/>
          <p:nvPr/>
        </p:nvSpPr>
        <p:spPr>
          <a:xfrm flipH="1">
            <a:off x="8553450" y="5021496"/>
            <a:ext cx="533399" cy="123111"/>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US" sz="800" b="0" i="0" u="none" strike="noStrike" cap="none" baseline="0">
                <a:solidFill>
                  <a:srgbClr val="7F7F7F"/>
                </a:solidFill>
                <a:latin typeface="Arial"/>
                <a:ea typeface="Arial"/>
                <a:cs typeface="Arial"/>
                <a:sym typeface="Arial"/>
              </a:rPr>
              <a:t>‹#›</a:t>
            </a:fld>
            <a:endParaRPr lang="en-US" sz="800" b="0" i="0" u="none" strike="noStrike" cap="none" baseline="0">
              <a:solidFill>
                <a:srgbClr val="7F7F7F"/>
              </a:solidFill>
              <a:latin typeface="Arial"/>
              <a:ea typeface="Arial"/>
              <a:cs typeface="Arial"/>
              <a:sym typeface="Arial"/>
            </a:endParaRPr>
          </a:p>
        </p:txBody>
      </p:sp>
      <p:sp>
        <p:nvSpPr>
          <p:cNvPr id="9" name="Shape 9"/>
          <p:cNvSpPr txBox="1"/>
          <p:nvPr/>
        </p:nvSpPr>
        <p:spPr>
          <a:xfrm>
            <a:off x="366712" y="5018448"/>
            <a:ext cx="2274886" cy="100026"/>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650" b="0" i="0" u="none" strike="noStrike" cap="none" baseline="0" dirty="0">
                <a:solidFill>
                  <a:srgbClr val="7F7F7F"/>
                </a:solidFill>
                <a:latin typeface="Arial"/>
                <a:ea typeface="Arial"/>
                <a:cs typeface="Arial"/>
                <a:sym typeface="Arial"/>
              </a:rPr>
              <a:t>© Copyright </a:t>
            </a:r>
            <a:r>
              <a:rPr lang="en-US" sz="650" b="0" i="0" u="none" strike="noStrike" cap="none" baseline="0" dirty="0" smtClean="0">
                <a:solidFill>
                  <a:srgbClr val="7F7F7F"/>
                </a:solidFill>
                <a:latin typeface="Arial"/>
                <a:ea typeface="Arial"/>
                <a:cs typeface="Arial"/>
                <a:sym typeface="Arial"/>
              </a:rPr>
              <a:t>2015 </a:t>
            </a:r>
            <a:r>
              <a:rPr lang="en-US" sz="650" b="0" i="0" u="none" strike="noStrike" cap="none" baseline="0" dirty="0">
                <a:solidFill>
                  <a:srgbClr val="7F7F7F"/>
                </a:solidFill>
                <a:latin typeface="Arial"/>
                <a:ea typeface="Arial"/>
                <a:cs typeface="Arial"/>
                <a:sym typeface="Arial"/>
              </a:rPr>
              <a:t>Pivotal. All rights reserved.</a:t>
            </a:r>
          </a:p>
        </p:txBody>
      </p:sp>
      <p:pic>
        <p:nvPicPr>
          <p:cNvPr id="10" name="Shape 10"/>
          <p:cNvPicPr preferRelativeResize="0"/>
          <p:nvPr/>
        </p:nvPicPr>
        <p:blipFill rotWithShape="1">
          <a:blip r:embed="rId4">
            <a:alphaModFix/>
          </a:blip>
          <a:srcRect/>
          <a:stretch/>
        </p:blipFill>
        <p:spPr>
          <a:xfrm>
            <a:off x="7941732" y="4713966"/>
            <a:ext cx="957261" cy="21945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6" r:id="rId1"/>
    <p:sldLayoutId id="2147483675" r:id="rId2"/>
  </p:sldLayoutIdLst>
  <p:timing>
    <p:tnLst>
      <p:par>
        <p:cTn xmlns:p14="http://schemas.microsoft.com/office/powerpoint/2010/main" id="1" dur="indefinite" restart="never" nodeType="tmRoot"/>
      </p:par>
    </p:tnLst>
  </p:timing>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380286"/>
      </p:ext>
    </p:extLst>
  </p:cSld>
  <p:clrMap bg1="lt1" tx1="dk1" bg2="lt2" tx2="dk2" accent1="accent1" accent2="accent2" accent3="accent3" accent4="accent4" accent5="accent5" accent6="accent6" hlink="hlink" folHlink="folHlink"/>
  <p:sldLayoutIdLst>
    <p:sldLayoutId id="214748367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gray">
      <p:bgPr>
        <a:solidFill>
          <a:srgbClr val="17232A"/>
        </a:solidFill>
        <a:effectLst/>
      </p:bgPr>
    </p:bg>
    <p:spTree>
      <p:nvGrpSpPr>
        <p:cNvPr id="1" name=""/>
        <p:cNvGrpSpPr/>
        <p:nvPr/>
      </p:nvGrpSpPr>
      <p:grpSpPr>
        <a:xfrm>
          <a:off x="0" y="0"/>
          <a:ext cx="0" cy="0"/>
          <a:chOff x="0" y="0"/>
          <a:chExt cx="0" cy="0"/>
        </a:xfrm>
      </p:grpSpPr>
      <p:sp>
        <p:nvSpPr>
          <p:cNvPr id="7" name="Rectangle 6"/>
          <p:cNvSpPr/>
          <p:nvPr/>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800" kern="1200" dirty="0">
              <a:solidFill>
                <a:srgbClr val="FFFFFF"/>
              </a:solidFill>
              <a:latin typeface="Arial"/>
            </a:endParaRPr>
          </a:p>
        </p:txBody>
      </p:sp>
      <p:pic>
        <p:nvPicPr>
          <p:cNvPr id="8" name="Picture 5" descr="Pivotal_Logo_white.png"/>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7942263" y="4713288"/>
            <a:ext cx="95726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bwMode="gray">
          <a:xfrm flipH="1">
            <a:off x="8553450" y="5021263"/>
            <a:ext cx="533400" cy="123825"/>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fontAlgn="base" hangingPunct="1">
              <a:spcBef>
                <a:spcPct val="0"/>
              </a:spcBef>
              <a:spcAft>
                <a:spcPct val="0"/>
              </a:spcAft>
              <a:defRPr/>
            </a:pPr>
            <a:fld id="{05388A00-A23D-4D43-AD9A-5C5552D25C47}" type="slidenum">
              <a:rPr lang="en-US" sz="800" kern="1200" smtClean="0">
                <a:solidFill>
                  <a:srgbClr val="7F7F7F"/>
                </a:solidFill>
                <a:cs typeface="Arial" charset="0"/>
              </a:rPr>
              <a:pPr algn="r" eaLnBrk="1" fontAlgn="base" hangingPunct="1">
                <a:spcBef>
                  <a:spcPct val="0"/>
                </a:spcBef>
                <a:spcAft>
                  <a:spcPct val="0"/>
                </a:spcAft>
                <a:defRPr/>
              </a:pPr>
              <a:t>‹#›</a:t>
            </a:fld>
            <a:endParaRPr lang="en-US" sz="800" kern="1200" smtClean="0">
              <a:solidFill>
                <a:srgbClr val="7F7F7F"/>
              </a:solidFill>
              <a:cs typeface="Arial" charset="0"/>
            </a:endParaRPr>
          </a:p>
        </p:txBody>
      </p:sp>
      <p:sp>
        <p:nvSpPr>
          <p:cNvPr id="9" name="TextBox 8"/>
          <p:cNvSpPr txBox="1"/>
          <p:nvPr/>
        </p:nvSpPr>
        <p:spPr bwMode="gray">
          <a:xfrm>
            <a:off x="366713" y="5018088"/>
            <a:ext cx="2274887" cy="92333"/>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defRPr/>
            </a:pPr>
            <a:r>
              <a:rPr lang="en-US" sz="600" kern="1200" dirty="0" smtClean="0">
                <a:solidFill>
                  <a:srgbClr val="7F7F7F"/>
                </a:solidFill>
                <a:cs typeface="Arial" charset="0"/>
              </a:rPr>
              <a:t>© Copyright 2015 Pivotal. All rights reserved.</a:t>
            </a: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713" r:id="rId16"/>
    <p:sldLayoutId id="2147483714" r:id="rId17"/>
    <p:sldLayoutId id="2147483715" r:id="rId18"/>
    <p:sldLayoutId id="2147483716" r:id="rId19"/>
    <p:sldLayoutId id="2147483717" r:id="rId20"/>
    <p:sldLayoutId id="2147483718" r:id="rId21"/>
    <p:sldLayoutId id="2147483719" r:id="rId2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3200" kern="1200">
          <a:solidFill>
            <a:srgbClr val="2C95DD"/>
          </a:solidFill>
          <a:latin typeface="MetaNormalLF-Roman" pitchFamily="34" charset="0"/>
          <a:ea typeface="ＭＳ Ｐゴシック" charset="0"/>
          <a:cs typeface="ＭＳ Ｐゴシック" charset="0"/>
        </a:defRPr>
      </a:lvl1pPr>
      <a:lvl2pPr algn="l" rtl="0" eaLnBrk="0" fontAlgn="base" hangingPunct="0">
        <a:spcBef>
          <a:spcPct val="0"/>
        </a:spcBef>
        <a:spcAft>
          <a:spcPct val="0"/>
        </a:spcAft>
        <a:defRPr sz="3200">
          <a:solidFill>
            <a:srgbClr val="2C95DD"/>
          </a:solidFill>
          <a:latin typeface="MetaNormalLF-Roman" charset="0"/>
          <a:ea typeface="ＭＳ Ｐゴシック" charset="0"/>
          <a:cs typeface="ＭＳ Ｐゴシック" charset="0"/>
        </a:defRPr>
      </a:lvl2pPr>
      <a:lvl3pPr algn="l" rtl="0" eaLnBrk="0" fontAlgn="base" hangingPunct="0">
        <a:spcBef>
          <a:spcPct val="0"/>
        </a:spcBef>
        <a:spcAft>
          <a:spcPct val="0"/>
        </a:spcAft>
        <a:defRPr sz="3200">
          <a:solidFill>
            <a:srgbClr val="2C95DD"/>
          </a:solidFill>
          <a:latin typeface="MetaNormalLF-Roman" charset="0"/>
          <a:ea typeface="ＭＳ Ｐゴシック" charset="0"/>
          <a:cs typeface="ＭＳ Ｐゴシック" charset="0"/>
        </a:defRPr>
      </a:lvl3pPr>
      <a:lvl4pPr algn="l" rtl="0" eaLnBrk="0" fontAlgn="base" hangingPunct="0">
        <a:spcBef>
          <a:spcPct val="0"/>
        </a:spcBef>
        <a:spcAft>
          <a:spcPct val="0"/>
        </a:spcAft>
        <a:defRPr sz="3200">
          <a:solidFill>
            <a:srgbClr val="2C95DD"/>
          </a:solidFill>
          <a:latin typeface="MetaNormalLF-Roman" charset="0"/>
          <a:ea typeface="ＭＳ Ｐゴシック" charset="0"/>
          <a:cs typeface="ＭＳ Ｐゴシック" charset="0"/>
        </a:defRPr>
      </a:lvl4pPr>
      <a:lvl5pPr algn="l" rtl="0" eaLnBrk="0" fontAlgn="base" hangingPunct="0">
        <a:spcBef>
          <a:spcPct val="0"/>
        </a:spcBef>
        <a:spcAft>
          <a:spcPct val="0"/>
        </a:spcAft>
        <a:defRPr sz="3200">
          <a:solidFill>
            <a:srgbClr val="2C95DD"/>
          </a:solidFill>
          <a:latin typeface="MetaNormalLF-Roman" charset="0"/>
          <a:ea typeface="ＭＳ Ｐゴシック" charset="0"/>
          <a:cs typeface="ＭＳ Ｐゴシック" charset="0"/>
        </a:defRPr>
      </a:lvl5pPr>
      <a:lvl6pPr marL="4572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6pPr>
      <a:lvl7pPr marL="9144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7pPr>
      <a:lvl8pPr marL="13716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8pPr>
      <a:lvl9pPr marL="18288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9pPr>
    </p:titleStyle>
    <p:bodyStyle>
      <a:lvl1pPr marL="228600" indent="-228600" algn="l" rtl="0" eaLnBrk="0" fontAlgn="base" hangingPunct="0">
        <a:spcBef>
          <a:spcPct val="20000"/>
        </a:spcBef>
        <a:spcAft>
          <a:spcPct val="0"/>
        </a:spcAft>
        <a:buClr>
          <a:srgbClr val="2C95DD"/>
        </a:buClr>
        <a:buFont typeface="Arial" charset="0"/>
        <a:buChar char="•"/>
        <a:defRPr sz="2800" kern="1200">
          <a:solidFill>
            <a:schemeClr val="tx1"/>
          </a:solidFill>
          <a:latin typeface="MetaNormalLF-Roman" pitchFamily="34" charset="0"/>
          <a:ea typeface="ＭＳ Ｐゴシック" charset="0"/>
          <a:cs typeface="ＭＳ Ｐゴシック" charset="0"/>
        </a:defRPr>
      </a:lvl1pPr>
      <a:lvl2pPr marL="742950" indent="-285750" algn="l" rtl="0" eaLnBrk="0" fontAlgn="base" hangingPunct="0">
        <a:spcBef>
          <a:spcPct val="20000"/>
        </a:spcBef>
        <a:spcAft>
          <a:spcPct val="0"/>
        </a:spcAft>
        <a:buClr>
          <a:srgbClr val="2C95DD"/>
        </a:buClr>
        <a:buFont typeface="Arial" charset="0"/>
        <a:buChar char="–"/>
        <a:defRPr sz="2400" kern="1200">
          <a:solidFill>
            <a:schemeClr val="tx1"/>
          </a:solidFill>
          <a:latin typeface="MetaNormalLF-Roman" pitchFamily="34" charset="0"/>
          <a:ea typeface="ＭＳ Ｐゴシック" charset="0"/>
          <a:cs typeface="ＭＳ Ｐゴシック" charset="0"/>
        </a:defRPr>
      </a:lvl2pPr>
      <a:lvl3pPr marL="1143000" indent="-228600" algn="l" rtl="0" eaLnBrk="0" fontAlgn="base" hangingPunct="0">
        <a:spcBef>
          <a:spcPct val="20000"/>
        </a:spcBef>
        <a:spcAft>
          <a:spcPct val="0"/>
        </a:spcAft>
        <a:buClr>
          <a:srgbClr val="2C95DD"/>
        </a:buClr>
        <a:buFont typeface="Arial" charset="0"/>
        <a:buChar char="•"/>
        <a:defRPr sz="2000" kern="1200">
          <a:solidFill>
            <a:schemeClr val="tx1"/>
          </a:solidFill>
          <a:latin typeface="MetaNormalLF-Roman" pitchFamily="34" charset="0"/>
          <a:ea typeface="ＭＳ Ｐゴシック" charset="0"/>
          <a:cs typeface="ＭＳ Ｐゴシック" charset="0"/>
        </a:defRPr>
      </a:lvl3pPr>
      <a:lvl4pPr marL="1600200" indent="-228600" algn="l" rtl="0" eaLnBrk="0" fontAlgn="base" hangingPunct="0">
        <a:spcBef>
          <a:spcPct val="20000"/>
        </a:spcBef>
        <a:spcAft>
          <a:spcPct val="0"/>
        </a:spcAft>
        <a:buClr>
          <a:srgbClr val="2C95DD"/>
        </a:buClr>
        <a:buFont typeface="Arial" charset="0"/>
        <a:buChar char="–"/>
        <a:defRPr kern="1200">
          <a:solidFill>
            <a:schemeClr val="tx1"/>
          </a:solidFill>
          <a:latin typeface="MetaNormalLF-Roman" pitchFamily="34" charset="0"/>
          <a:ea typeface="ＭＳ Ｐゴシック" charset="0"/>
          <a:cs typeface="ＭＳ Ｐゴシック" charset="0"/>
        </a:defRPr>
      </a:lvl4pPr>
      <a:lvl5pPr marL="2057400" indent="-228600" algn="l" rtl="0" eaLnBrk="0" fontAlgn="base" hangingPunct="0">
        <a:spcBef>
          <a:spcPct val="20000"/>
        </a:spcBef>
        <a:spcAft>
          <a:spcPct val="0"/>
        </a:spcAft>
        <a:buClr>
          <a:srgbClr val="2C95DD"/>
        </a:buClr>
        <a:buFont typeface="Arial" charset="0"/>
        <a:buChar char="»"/>
        <a:defRPr kern="1200">
          <a:solidFill>
            <a:schemeClr val="tx1"/>
          </a:solidFill>
          <a:latin typeface="MetaNormalLF-Roman" pitchFamily="34" charset="0"/>
          <a:ea typeface="ＭＳ Ｐゴシック" charset="0"/>
          <a:cs typeface="ＭＳ Ｐゴシック"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mailto:fmelo@pivotal.io"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25.png"/><Relationship Id="rId1" Type="http://schemas.openxmlformats.org/officeDocument/2006/relationships/slideLayout" Target="../slideLayouts/slideLayout20.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25.png"/><Relationship Id="rId1" Type="http://schemas.openxmlformats.org/officeDocument/2006/relationships/slideLayout" Target="../slideLayouts/slideLayout20.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9.png"/></Relationships>
</file>

<file path=ppt/slides/_rels/slide14.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25.png"/><Relationship Id="rId1" Type="http://schemas.openxmlformats.org/officeDocument/2006/relationships/slideLayout" Target="../slideLayouts/slideLayout20.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15.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19.png"/></Relationships>
</file>

<file path=ppt/slides/_rels/slide15.xml.rels><?xml version="1.0" encoding="UTF-8" standalone="yes"?>
<Relationships xmlns="http://schemas.openxmlformats.org/package/2006/relationships"><Relationship Id="rId9" Type="http://schemas.openxmlformats.org/officeDocument/2006/relationships/image" Target="../media/image10.png"/><Relationship Id="rId20" Type="http://schemas.openxmlformats.org/officeDocument/2006/relationships/image" Target="../media/image39.png"/><Relationship Id="rId10" Type="http://schemas.openxmlformats.org/officeDocument/2006/relationships/image" Target="../media/image11.png"/><Relationship Id="rId11" Type="http://schemas.openxmlformats.org/officeDocument/2006/relationships/image" Target="../media/image8.png"/><Relationship Id="rId12" Type="http://schemas.openxmlformats.org/officeDocument/2006/relationships/image" Target="../media/image31.png"/><Relationship Id="rId13" Type="http://schemas.openxmlformats.org/officeDocument/2006/relationships/image" Target="../media/image32.png"/><Relationship Id="rId14" Type="http://schemas.openxmlformats.org/officeDocument/2006/relationships/image" Target="../media/image33.png"/><Relationship Id="rId15" Type="http://schemas.openxmlformats.org/officeDocument/2006/relationships/image" Target="../media/image34.png"/><Relationship Id="rId16" Type="http://schemas.openxmlformats.org/officeDocument/2006/relationships/image" Target="../media/image35.png"/><Relationship Id="rId17" Type="http://schemas.openxmlformats.org/officeDocument/2006/relationships/image" Target="../media/image36.png"/><Relationship Id="rId18" Type="http://schemas.openxmlformats.org/officeDocument/2006/relationships/image" Target="../media/image37.png"/><Relationship Id="rId19" Type="http://schemas.openxmlformats.org/officeDocument/2006/relationships/image" Target="../media/image38.png"/><Relationship Id="rId1" Type="http://schemas.openxmlformats.org/officeDocument/2006/relationships/slideLayout" Target="../slideLayouts/slideLayout20.xml"/><Relationship Id="rId2" Type="http://schemas.openxmlformats.org/officeDocument/2006/relationships/image" Target="../media/image30.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18.png"/><Relationship Id="rId8" Type="http://schemas.openxmlformats.org/officeDocument/2006/relationships/image" Target="../media/image7.png"/></Relationships>
</file>

<file path=ppt/slides/_rels/slide16.xml.rels><?xml version="1.0" encoding="UTF-8" standalone="yes"?>
<Relationships xmlns="http://schemas.openxmlformats.org/package/2006/relationships"><Relationship Id="rId9" Type="http://schemas.openxmlformats.org/officeDocument/2006/relationships/image" Target="../media/image18.png"/><Relationship Id="rId20" Type="http://schemas.openxmlformats.org/officeDocument/2006/relationships/image" Target="../media/image37.png"/><Relationship Id="rId21" Type="http://schemas.openxmlformats.org/officeDocument/2006/relationships/image" Target="../media/image38.png"/><Relationship Id="rId22" Type="http://schemas.openxmlformats.org/officeDocument/2006/relationships/image" Target="../media/image39.png"/><Relationship Id="rId23" Type="http://schemas.openxmlformats.org/officeDocument/2006/relationships/image" Target="../media/image19.png"/><Relationship Id="rId24" Type="http://schemas.openxmlformats.org/officeDocument/2006/relationships/image" Target="../media/image15.png"/><Relationship Id="rId25" Type="http://schemas.openxmlformats.org/officeDocument/2006/relationships/image" Target="../media/image20.png"/><Relationship Id="rId26" Type="http://schemas.openxmlformats.org/officeDocument/2006/relationships/image" Target="../media/image21.png"/><Relationship Id="rId27" Type="http://schemas.openxmlformats.org/officeDocument/2006/relationships/image" Target="../media/image22.png"/><Relationship Id="rId28" Type="http://schemas.openxmlformats.org/officeDocument/2006/relationships/image" Target="../media/image23.png"/><Relationship Id="rId10" Type="http://schemas.openxmlformats.org/officeDocument/2006/relationships/image" Target="../media/image7.png"/><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8.png"/><Relationship Id="rId14" Type="http://schemas.openxmlformats.org/officeDocument/2006/relationships/image" Target="../media/image31.png"/><Relationship Id="rId15" Type="http://schemas.openxmlformats.org/officeDocument/2006/relationships/image" Target="../media/image32.png"/><Relationship Id="rId16" Type="http://schemas.openxmlformats.org/officeDocument/2006/relationships/image" Target="../media/image33.png"/><Relationship Id="rId17" Type="http://schemas.openxmlformats.org/officeDocument/2006/relationships/image" Target="../media/image34.png"/><Relationship Id="rId18" Type="http://schemas.openxmlformats.org/officeDocument/2006/relationships/image" Target="../media/image35.png"/><Relationship Id="rId19" Type="http://schemas.openxmlformats.org/officeDocument/2006/relationships/image" Target="../media/image36.png"/><Relationship Id="rId1" Type="http://schemas.openxmlformats.org/officeDocument/2006/relationships/slideLayout" Target="../slideLayouts/slideLayout20.xml"/><Relationship Id="rId2" Type="http://schemas.openxmlformats.org/officeDocument/2006/relationships/image" Target="../media/image25.png"/><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9.png"/><Relationship Id="rId8"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0.jpeg"/><Relationship Id="rId3"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microsoft.com/office/2007/relationships/hdphoto" Target="../media/hdphoto3.wdp"/><Relationship Id="rId1" Type="http://schemas.openxmlformats.org/officeDocument/2006/relationships/slideLayout" Target="../slideLayouts/slideLayout24.xml"/><Relationship Id="rId2"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8.jpeg"/><Relationship Id="rId3" Type="http://schemas.microsoft.com/office/2007/relationships/hdphoto" Target="../media/hdphoto4.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9.jpeg"/><Relationship Id="rId3" Type="http://schemas.microsoft.com/office/2007/relationships/hdphoto" Target="../media/hdphoto5.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0.jpeg"/><Relationship Id="rId3" Type="http://schemas.microsoft.com/office/2007/relationships/hdphoto" Target="../media/hdphoto6.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1.jpeg"/><Relationship Id="rId3" Type="http://schemas.microsoft.com/office/2007/relationships/hdphoto" Target="../media/hdphoto7.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0.xml"/><Relationship Id="rId2" Type="http://schemas.openxmlformats.org/officeDocument/2006/relationships/image" Target="../media/image52.png"/></Relationships>
</file>

<file path=ppt/slides/_rels/slide28.xml.rels><?xml version="1.0" encoding="UTF-8" standalone="yes"?>
<Relationships xmlns="http://schemas.openxmlformats.org/package/2006/relationships"><Relationship Id="rId11" Type="http://schemas.openxmlformats.org/officeDocument/2006/relationships/image" Target="../media/image60.png"/><Relationship Id="rId12" Type="http://schemas.openxmlformats.org/officeDocument/2006/relationships/image" Target="../media/image61.png"/><Relationship Id="rId13" Type="http://schemas.openxmlformats.org/officeDocument/2006/relationships/image" Target="../media/image62.png"/><Relationship Id="rId1" Type="http://schemas.openxmlformats.org/officeDocument/2006/relationships/slideLayout" Target="../slideLayouts/slideLayout20.xml"/><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23.png"/><Relationship Id="rId5" Type="http://schemas.openxmlformats.org/officeDocument/2006/relationships/image" Target="../media/image57.png"/><Relationship Id="rId6" Type="http://schemas.openxmlformats.org/officeDocument/2006/relationships/image" Target="../media/image24.png"/><Relationship Id="rId7" Type="http://schemas.openxmlformats.org/officeDocument/2006/relationships/image" Target="../media/image22.png"/><Relationship Id="rId8" Type="http://schemas.openxmlformats.org/officeDocument/2006/relationships/image" Target="../media/image58.png"/><Relationship Id="rId9" Type="http://schemas.openxmlformats.org/officeDocument/2006/relationships/image" Target="../media/image54.png"/><Relationship Id="rId10"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23.png"/><Relationship Id="rId5" Type="http://schemas.openxmlformats.org/officeDocument/2006/relationships/image" Target="../media/image62.png"/><Relationship Id="rId6" Type="http://schemas.openxmlformats.org/officeDocument/2006/relationships/image" Target="../media/image57.png"/><Relationship Id="rId7" Type="http://schemas.openxmlformats.org/officeDocument/2006/relationships/image" Target="../media/image24.png"/><Relationship Id="rId8" Type="http://schemas.openxmlformats.org/officeDocument/2006/relationships/image" Target="../media/image63.png"/><Relationship Id="rId9" Type="http://schemas.openxmlformats.org/officeDocument/2006/relationships/image" Target="../media/image64.png"/><Relationship Id="rId10" Type="http://schemas.openxmlformats.org/officeDocument/2006/relationships/image" Target="../media/image65.png"/><Relationship Id="rId11" Type="http://schemas.openxmlformats.org/officeDocument/2006/relationships/image" Target="../media/image22.png"/><Relationship Id="rId1" Type="http://schemas.openxmlformats.org/officeDocument/2006/relationships/slideLayout" Target="../slideLayouts/slideLayout20.xml"/><Relationship Id="rId2"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 Type="http://schemas.openxmlformats.org/officeDocument/2006/relationships/slideLayout" Target="../slideLayouts/slideLayout20.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20.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4.jpeg"/><Relationship Id="rId3" Type="http://schemas.microsoft.com/office/2007/relationships/hdphoto" Target="../media/hdphoto1.wdp"/></Relationships>
</file>

<file path=ppt/slides/_rels/slide6.xml.rels><?xml version="1.0" encoding="UTF-8" standalone="yes"?>
<Relationships xmlns="http://schemas.openxmlformats.org/package/2006/relationships"><Relationship Id="rId11" Type="http://schemas.openxmlformats.org/officeDocument/2006/relationships/image" Target="../media/image8.png"/><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png"/><Relationship Id="rId1" Type="http://schemas.openxmlformats.org/officeDocument/2006/relationships/slideLayout" Target="../slideLayouts/slideLayout20.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18.png"/><Relationship Id="rId8" Type="http://schemas.openxmlformats.org/officeDocument/2006/relationships/image" Target="../media/image7.png"/><Relationship Id="rId9" Type="http://schemas.openxmlformats.org/officeDocument/2006/relationships/image" Target="../media/image10.png"/><Relationship Id="rId10" Type="http://schemas.openxmlformats.org/officeDocument/2006/relationships/image" Target="../media/image11.png"/></Relationships>
</file>

<file path=ppt/slides/_rels/slide7.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25.png"/><Relationship Id="rId1" Type="http://schemas.openxmlformats.org/officeDocument/2006/relationships/slideLayout" Target="../slideLayouts/slideLayout20.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1" Type="http://schemas.openxmlformats.org/officeDocument/2006/relationships/slideLayout" Target="../slideLayouts/slideLayout20.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27.png"/><Relationship Id="rId1" Type="http://schemas.openxmlformats.org/officeDocument/2006/relationships/slideLayout" Target="../slideLayouts/slideLayout22.xml"/><Relationship Id="rId2"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0587" y="1312907"/>
            <a:ext cx="5491163" cy="1006429"/>
          </a:xfrm>
        </p:spPr>
        <p:txBody>
          <a:bodyPr/>
          <a:lstStyle/>
          <a:p>
            <a:r>
              <a:rPr lang="en-US" dirty="0"/>
              <a:t>Data Streaming and </a:t>
            </a:r>
            <a:r>
              <a:rPr lang="en-US" dirty="0" err="1"/>
              <a:t>IoT</a:t>
            </a:r>
            <a:endParaRPr lang="en-US" dirty="0"/>
          </a:p>
        </p:txBody>
      </p:sp>
      <p:sp>
        <p:nvSpPr>
          <p:cNvPr id="193" name="Shape 193"/>
          <p:cNvSpPr>
            <a:spLocks noGrp="1"/>
          </p:cNvSpPr>
          <p:nvPr>
            <p:ph type="subTitle" idx="1"/>
          </p:nvPr>
        </p:nvSpPr>
        <p:spPr>
          <a:prstGeom prst="rect">
            <a:avLst/>
          </a:prstGeom>
        </p:spPr>
        <p:txBody>
          <a:bodyPr>
            <a:normAutofit/>
          </a:bodyPr>
          <a:lstStyle/>
          <a:p>
            <a:pPr lvl="0">
              <a:defRPr sz="1800">
                <a:solidFill>
                  <a:srgbClr val="000000"/>
                </a:solidFill>
              </a:defRPr>
            </a:pPr>
            <a:r>
              <a:rPr lang="x-none" sz="2400" dirty="0" smtClean="0">
                <a:solidFill>
                  <a:srgbClr val="3EA7BC"/>
                </a:solidFill>
              </a:rPr>
              <a:t>Using Pivotal Big Data Suite</a:t>
            </a:r>
            <a:endParaRPr sz="2400" dirty="0">
              <a:solidFill>
                <a:srgbClr val="3EA7BC"/>
              </a:solidFill>
            </a:endParaRPr>
          </a:p>
        </p:txBody>
      </p:sp>
      <p:sp>
        <p:nvSpPr>
          <p:cNvPr id="4" name="Shape 85"/>
          <p:cNvSpPr txBox="1">
            <a:spLocks/>
          </p:cNvSpPr>
          <p:nvPr/>
        </p:nvSpPr>
        <p:spPr>
          <a:xfrm>
            <a:off x="890589" y="3218541"/>
            <a:ext cx="6048374" cy="369332"/>
          </a:xfrm>
          <a:prstGeom prst="rect">
            <a:avLst/>
          </a:prstGeom>
        </p:spPr>
        <p:txBody>
          <a:bodyPr lIns="91425" tIns="91425" rIns="91425" bIns="91425"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1800" dirty="0" smtClean="0">
                <a:solidFill>
                  <a:schemeClr val="bg1"/>
                </a:solidFill>
              </a:rPr>
              <a:t>Fred Melo</a:t>
            </a:r>
          </a:p>
          <a:p>
            <a:r>
              <a:rPr lang="en-US" sz="1800" dirty="0" smtClean="0">
                <a:solidFill>
                  <a:schemeClr val="bg1"/>
                </a:solidFill>
                <a:hlinkClick r:id="rId2"/>
              </a:rPr>
              <a:t>fmelo@pivotal.io</a:t>
            </a:r>
            <a:endParaRPr lang="en-US" sz="1800" dirty="0" smtClean="0">
              <a:solidFill>
                <a:schemeClr val="bg1"/>
              </a:solidFill>
            </a:endParaRPr>
          </a:p>
          <a:p>
            <a:r>
              <a:rPr lang="en-US" sz="1800" dirty="0">
                <a:solidFill>
                  <a:schemeClr val="bg1"/>
                </a:solidFill>
              </a:rPr>
              <a:t>@</a:t>
            </a:r>
            <a:r>
              <a:rPr lang="en-US" sz="1800" dirty="0" err="1">
                <a:solidFill>
                  <a:schemeClr val="bg1"/>
                </a:solidFill>
              </a:rPr>
              <a:t>fredmelo_br</a:t>
            </a:r>
            <a:endParaRPr lang="en-US" sz="1800" dirty="0">
              <a:solidFill>
                <a:schemeClr val="bg1"/>
              </a:solidFill>
            </a:endParaRPr>
          </a:p>
          <a:p>
            <a:endParaRPr lang="en-US" sz="1800" dirty="0">
              <a:solidFill>
                <a:schemeClr val="bg1"/>
              </a:solidFill>
            </a:endParaRPr>
          </a:p>
        </p:txBody>
      </p:sp>
    </p:spTree>
    <p:extLst>
      <p:ext uri="{BB962C8B-B14F-4D97-AF65-F5344CB8AC3E}">
        <p14:creationId xmlns:p14="http://schemas.microsoft.com/office/powerpoint/2010/main" val="1884167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893"/>
          <p:cNvSpPr/>
          <p:nvPr/>
        </p:nvSpPr>
        <p:spPr>
          <a:xfrm>
            <a:off x="6058488" y="2290085"/>
            <a:ext cx="2780714" cy="807584"/>
          </a:xfrm>
          <a:prstGeom prst="rect">
            <a:avLst/>
          </a:prstGeom>
          <a:ln w="19050">
            <a:solidFill>
              <a:srgbClr val="F27C3A"/>
            </a:solidFill>
            <a:custDash>
              <a:ds d="200000" sp="200000"/>
            </a:custDash>
            <a:miter lim="400000"/>
          </a:ln>
        </p:spPr>
        <p:txBody>
          <a:bodyPr lIns="0" tIns="0" rIns="0" bIns="0" anchor="ctr"/>
          <a:lstStyle/>
          <a:p>
            <a:pPr lvl="0">
              <a:defRPr>
                <a:solidFill>
                  <a:srgbClr val="F27C3A"/>
                </a:solidFill>
              </a:defRPr>
            </a:pPr>
            <a:endParaRPr/>
          </a:p>
        </p:txBody>
      </p:sp>
      <p:sp>
        <p:nvSpPr>
          <p:cNvPr id="26" name="Rounded Rectangle 25"/>
          <p:cNvSpPr/>
          <p:nvPr/>
        </p:nvSpPr>
        <p:spPr>
          <a:xfrm>
            <a:off x="381000" y="1772065"/>
            <a:ext cx="1094923" cy="1315853"/>
          </a:xfrm>
          <a:prstGeom prst="roundRect">
            <a:avLst>
              <a:gd name="adj" fmla="val 8057"/>
            </a:avLst>
          </a:prstGeom>
          <a:solidFill>
            <a:schemeClr val="bg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grpSp>
        <p:nvGrpSpPr>
          <p:cNvPr id="54" name="Group 53"/>
          <p:cNvGrpSpPr/>
          <p:nvPr/>
        </p:nvGrpSpPr>
        <p:grpSpPr>
          <a:xfrm>
            <a:off x="2155661" y="2025764"/>
            <a:ext cx="3566366" cy="1062154"/>
            <a:chOff x="2155661" y="2222424"/>
            <a:chExt cx="3566366" cy="865494"/>
          </a:xfrm>
        </p:grpSpPr>
        <p:sp>
          <p:nvSpPr>
            <p:cNvPr id="4" name="Rectangle 3"/>
            <p:cNvSpPr/>
            <p:nvPr/>
          </p:nvSpPr>
          <p:spPr>
            <a:xfrm>
              <a:off x="2263026" y="2222424"/>
              <a:ext cx="3459001" cy="774678"/>
            </a:xfrm>
            <a:prstGeom prst="rect">
              <a:avLst/>
            </a:prstGeom>
            <a:noFill/>
            <a:ln>
              <a:solidFill>
                <a:srgbClr val="059A9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6" name="Rectangle 5"/>
            <p:cNvSpPr/>
            <p:nvPr/>
          </p:nvSpPr>
          <p:spPr>
            <a:xfrm>
              <a:off x="2155661" y="2313240"/>
              <a:ext cx="3459001" cy="774678"/>
            </a:xfrm>
            <a:prstGeom prst="rect">
              <a:avLst/>
            </a:prstGeom>
            <a:solidFill>
              <a:schemeClr val="bg1"/>
            </a:solidFill>
            <a:ln>
              <a:solidFill>
                <a:srgbClr val="059A9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grpSp>
      <p:sp>
        <p:nvSpPr>
          <p:cNvPr id="7" name="Shape 1426"/>
          <p:cNvSpPr/>
          <p:nvPr/>
        </p:nvSpPr>
        <p:spPr>
          <a:xfrm>
            <a:off x="3192951" y="2574344"/>
            <a:ext cx="515805" cy="2334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l">
              <a:defRPr sz="1800">
                <a:solidFill>
                  <a:srgbClr val="000000"/>
                </a:solidFill>
              </a:defRPr>
            </a:pPr>
            <a:r>
              <a:rPr lang="x-none" sz="1300" dirty="0" smtClean="0">
                <a:solidFill>
                  <a:srgbClr val="29756E"/>
                </a:solidFill>
                <a:latin typeface="+mn-lt"/>
              </a:rPr>
              <a:t>Ingest</a:t>
            </a:r>
            <a:endParaRPr sz="1300" dirty="0">
              <a:solidFill>
                <a:srgbClr val="29756E"/>
              </a:solidFill>
              <a:latin typeface="+mn-lt"/>
            </a:endParaRPr>
          </a:p>
        </p:txBody>
      </p:sp>
      <p:sp>
        <p:nvSpPr>
          <p:cNvPr id="8" name="Shape 1426"/>
          <p:cNvSpPr/>
          <p:nvPr/>
        </p:nvSpPr>
        <p:spPr>
          <a:xfrm>
            <a:off x="3989421" y="2574344"/>
            <a:ext cx="786891" cy="2334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l">
              <a:defRPr sz="1800">
                <a:solidFill>
                  <a:srgbClr val="000000"/>
                </a:solidFill>
              </a:defRPr>
            </a:pPr>
            <a:r>
              <a:rPr lang="x-none" sz="1300" dirty="0" smtClean="0">
                <a:solidFill>
                  <a:srgbClr val="29756E"/>
                </a:solidFill>
                <a:latin typeface="+mn-lt"/>
              </a:rPr>
              <a:t>Transform</a:t>
            </a:r>
            <a:endParaRPr sz="1300" dirty="0">
              <a:solidFill>
                <a:srgbClr val="29756E"/>
              </a:solidFill>
              <a:latin typeface="+mn-lt"/>
            </a:endParaRPr>
          </a:p>
        </p:txBody>
      </p:sp>
      <p:cxnSp>
        <p:nvCxnSpPr>
          <p:cNvPr id="9" name="Straight Arrow Connector 8"/>
          <p:cNvCxnSpPr/>
          <p:nvPr/>
        </p:nvCxnSpPr>
        <p:spPr>
          <a:xfrm flipV="1">
            <a:off x="3715338" y="2679274"/>
            <a:ext cx="193154" cy="734"/>
          </a:xfrm>
          <a:prstGeom prst="straightConnector1">
            <a:avLst/>
          </a:prstGeom>
          <a:ln w="19050" cmpd="sng">
            <a:solidFill>
              <a:schemeClr val="accent1">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0" name="Shape 1426"/>
          <p:cNvSpPr/>
          <p:nvPr/>
        </p:nvSpPr>
        <p:spPr>
          <a:xfrm>
            <a:off x="5088080" y="2565822"/>
            <a:ext cx="454671" cy="2334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l">
              <a:defRPr sz="1800">
                <a:solidFill>
                  <a:srgbClr val="000000"/>
                </a:solidFill>
              </a:defRPr>
            </a:pPr>
            <a:r>
              <a:rPr lang="x-none" sz="1300" dirty="0" smtClean="0">
                <a:solidFill>
                  <a:srgbClr val="29756E"/>
                </a:solidFill>
                <a:latin typeface="+mn-lt"/>
              </a:rPr>
              <a:t>Sink</a:t>
            </a:r>
            <a:endParaRPr sz="1300" dirty="0">
              <a:solidFill>
                <a:srgbClr val="29756E"/>
              </a:solidFill>
              <a:latin typeface="+mn-lt"/>
            </a:endParaRPr>
          </a:p>
        </p:txBody>
      </p:sp>
      <p:sp>
        <p:nvSpPr>
          <p:cNvPr id="12" name="Shape 1204"/>
          <p:cNvSpPr/>
          <p:nvPr/>
        </p:nvSpPr>
        <p:spPr>
          <a:xfrm>
            <a:off x="2181888" y="2807010"/>
            <a:ext cx="912340" cy="23420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000">
                <a:solidFill>
                  <a:srgbClr val="29756E"/>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300" dirty="0">
                <a:solidFill>
                  <a:srgbClr val="29756E"/>
                </a:solidFill>
              </a:rPr>
              <a:t>SpringXD</a:t>
            </a:r>
          </a:p>
        </p:txBody>
      </p:sp>
      <p:cxnSp>
        <p:nvCxnSpPr>
          <p:cNvPr id="13" name="Straight Arrow Connector 12"/>
          <p:cNvCxnSpPr/>
          <p:nvPr/>
        </p:nvCxnSpPr>
        <p:spPr>
          <a:xfrm flipV="1">
            <a:off x="4794326" y="2688641"/>
            <a:ext cx="193154" cy="734"/>
          </a:xfrm>
          <a:prstGeom prst="straightConnector1">
            <a:avLst/>
          </a:prstGeom>
          <a:ln w="19050" cmpd="sng">
            <a:solidFill>
              <a:schemeClr val="accent1">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110011" y="2335112"/>
            <a:ext cx="2681564" cy="708525"/>
          </a:xfrm>
          <a:prstGeom prst="rect">
            <a:avLst/>
          </a:prstGeom>
          <a:solidFill>
            <a:srgbClr val="059A9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17" name="Rounded Rectangle 16"/>
          <p:cNvSpPr/>
          <p:nvPr/>
        </p:nvSpPr>
        <p:spPr>
          <a:xfrm>
            <a:off x="2983581" y="1080157"/>
            <a:ext cx="1846773" cy="578880"/>
          </a:xfrm>
          <a:prstGeom prst="roundRect">
            <a:avLst/>
          </a:prstGeom>
          <a:solidFill>
            <a:schemeClr val="bg1"/>
          </a:solidFill>
          <a:ln>
            <a:solidFill>
              <a:srgbClr val="059A9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rgbClr val="4D4D4D"/>
                </a:solidFill>
                <a:latin typeface="Arial"/>
                <a:ea typeface="Arial"/>
                <a:cs typeface="Arial"/>
              </a:rPr>
              <a:t>Distributed</a:t>
            </a:r>
          </a:p>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rgbClr val="4D4D4D"/>
                </a:solidFill>
                <a:latin typeface="Arial"/>
                <a:ea typeface="Arial"/>
                <a:cs typeface="Arial"/>
              </a:rPr>
              <a:t>Computing</a:t>
            </a:r>
            <a:endParaRPr kumimoji="0" lang="en-US" sz="1400" b="0" i="0" u="none" strike="noStrike" cap="none" spc="0" normalizeH="0" baseline="0" dirty="0">
              <a:ln>
                <a:noFill/>
              </a:ln>
              <a:solidFill>
                <a:srgbClr val="4D4D4D"/>
              </a:solidFill>
              <a:effectLst/>
              <a:uFill>
                <a:solidFill>
                  <a:srgbClr val="4D4D4D"/>
                </a:solidFill>
              </a:uFill>
              <a:latin typeface="Arial"/>
              <a:ea typeface="Arial"/>
              <a:cs typeface="Arial"/>
              <a:sym typeface="Arial"/>
            </a:endParaRPr>
          </a:p>
        </p:txBody>
      </p:sp>
      <p:cxnSp>
        <p:nvCxnSpPr>
          <p:cNvPr id="14" name="Straight Arrow Connector 13"/>
          <p:cNvCxnSpPr/>
          <p:nvPr/>
        </p:nvCxnSpPr>
        <p:spPr>
          <a:xfrm>
            <a:off x="1475923" y="2637523"/>
            <a:ext cx="679738" cy="0"/>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475923" y="2860385"/>
            <a:ext cx="679738" cy="0"/>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795620" y="3118689"/>
            <a:ext cx="196906" cy="375603"/>
            <a:chOff x="3795620" y="3137543"/>
            <a:chExt cx="176872" cy="301855"/>
          </a:xfrm>
        </p:grpSpPr>
        <p:cxnSp>
          <p:nvCxnSpPr>
            <p:cNvPr id="16" name="Straight Arrow Connector 15"/>
            <p:cNvCxnSpPr/>
            <p:nvPr/>
          </p:nvCxnSpPr>
          <p:spPr>
            <a:xfrm>
              <a:off x="3972492" y="3137543"/>
              <a:ext cx="0" cy="301855"/>
            </a:xfrm>
            <a:prstGeom prst="straightConnector1">
              <a:avLst/>
            </a:prstGeom>
            <a:ln w="28575" cmpd="sng">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795620" y="3137543"/>
              <a:ext cx="0" cy="301855"/>
            </a:xfrm>
            <a:prstGeom prst="straightConnector1">
              <a:avLst/>
            </a:prstGeom>
            <a:ln w="28575" cmpd="sng">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cxnSp>
        <p:nvCxnSpPr>
          <p:cNvPr id="20" name="Straight Arrow Connector 19"/>
          <p:cNvCxnSpPr/>
          <p:nvPr/>
        </p:nvCxnSpPr>
        <p:spPr>
          <a:xfrm>
            <a:off x="5602696" y="3184522"/>
            <a:ext cx="431726" cy="279274"/>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688514" y="3096815"/>
            <a:ext cx="421497" cy="254113"/>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3982384" y="1645199"/>
            <a:ext cx="6814" cy="368926"/>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838571" y="1645199"/>
            <a:ext cx="0" cy="380565"/>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722027" y="2856769"/>
            <a:ext cx="387984" cy="0"/>
          </a:xfrm>
          <a:prstGeom prst="straightConnector1">
            <a:avLst/>
          </a:prstGeom>
          <a:ln w="28575" cmpd="sng">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722027" y="2655538"/>
            <a:ext cx="387984" cy="0"/>
          </a:xfrm>
          <a:prstGeom prst="straightConnector1">
            <a:avLst/>
          </a:prstGeom>
          <a:ln w="28575" cmpd="sng">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2"/>
          <a:stretch>
            <a:fillRect/>
          </a:stretch>
        </p:blipFill>
        <p:spPr>
          <a:xfrm>
            <a:off x="511438" y="2466360"/>
            <a:ext cx="413753" cy="413753"/>
          </a:xfrm>
          <a:prstGeom prst="rect">
            <a:avLst/>
          </a:prstGeom>
        </p:spPr>
      </p:pic>
      <p:pic>
        <p:nvPicPr>
          <p:cNvPr id="29" name="Picture 28"/>
          <p:cNvPicPr>
            <a:picLocks noChangeAspect="1"/>
          </p:cNvPicPr>
          <p:nvPr/>
        </p:nvPicPr>
        <p:blipFill>
          <a:blip r:embed="rId3"/>
          <a:stretch>
            <a:fillRect/>
          </a:stretch>
        </p:blipFill>
        <p:spPr>
          <a:xfrm>
            <a:off x="937271" y="2472204"/>
            <a:ext cx="403725" cy="388181"/>
          </a:xfrm>
          <a:prstGeom prst="rect">
            <a:avLst/>
          </a:prstGeom>
        </p:spPr>
      </p:pic>
      <p:pic>
        <p:nvPicPr>
          <p:cNvPr id="30" name="Picture 29"/>
          <p:cNvPicPr>
            <a:picLocks noChangeAspect="1"/>
          </p:cNvPicPr>
          <p:nvPr/>
        </p:nvPicPr>
        <p:blipFill>
          <a:blip r:embed="rId4"/>
          <a:stretch>
            <a:fillRect/>
          </a:stretch>
        </p:blipFill>
        <p:spPr>
          <a:xfrm>
            <a:off x="679645" y="1937479"/>
            <a:ext cx="515252" cy="515252"/>
          </a:xfrm>
          <a:prstGeom prst="rect">
            <a:avLst/>
          </a:prstGeom>
        </p:spPr>
      </p:pic>
      <p:sp>
        <p:nvSpPr>
          <p:cNvPr id="31" name="Shape 895"/>
          <p:cNvSpPr/>
          <p:nvPr/>
        </p:nvSpPr>
        <p:spPr>
          <a:xfrm>
            <a:off x="5562549" y="3526470"/>
            <a:ext cx="512843" cy="153277"/>
          </a:xfrm>
          <a:custGeom>
            <a:avLst/>
            <a:gdLst/>
            <a:ahLst/>
            <a:cxnLst>
              <a:cxn ang="0">
                <a:pos x="wd2" y="hd2"/>
              </a:cxn>
              <a:cxn ang="5400000">
                <a:pos x="wd2" y="hd2"/>
              </a:cxn>
              <a:cxn ang="10800000">
                <a:pos x="wd2" y="hd2"/>
              </a:cxn>
              <a:cxn ang="16200000">
                <a:pos x="wd2" y="hd2"/>
              </a:cxn>
            </a:cxnLst>
            <a:rect l="0" t="0" r="r" b="b"/>
            <a:pathLst>
              <a:path w="21600" h="16201" extrusionOk="0">
                <a:moveTo>
                  <a:pt x="0" y="15710"/>
                </a:moveTo>
                <a:cubicBezTo>
                  <a:pt x="8741" y="-5399"/>
                  <a:pt x="15941" y="-5235"/>
                  <a:pt x="21600" y="16201"/>
                </a:cubicBezTo>
              </a:path>
            </a:pathLst>
          </a:custGeom>
          <a:ln w="25400">
            <a:solidFill>
              <a:schemeClr val="bg1"/>
            </a:solidFill>
            <a:round/>
            <a:tailEnd type="triangle" w="lg" len="med"/>
          </a:ln>
          <a:effectLst>
            <a:outerShdw blurRad="38100" dist="20000" dir="5400000" rotWithShape="0">
              <a:srgbClr val="000000">
                <a:alpha val="38000"/>
              </a:srgbClr>
            </a:outerShdw>
          </a:effectLst>
        </p:spPr>
        <p:txBody>
          <a:bodyPr/>
          <a:lstStyle/>
          <a:p>
            <a:pPr lvl="0"/>
            <a:endParaRPr/>
          </a:p>
        </p:txBody>
      </p:sp>
      <p:sp>
        <p:nvSpPr>
          <p:cNvPr id="32" name="Shape 896"/>
          <p:cNvSpPr/>
          <p:nvPr/>
        </p:nvSpPr>
        <p:spPr>
          <a:xfrm>
            <a:off x="5555267" y="3844989"/>
            <a:ext cx="534750" cy="187758"/>
          </a:xfrm>
          <a:custGeom>
            <a:avLst/>
            <a:gdLst/>
            <a:ahLst/>
            <a:cxnLst>
              <a:cxn ang="0">
                <a:pos x="wd2" y="hd2"/>
              </a:cxn>
              <a:cxn ang="5400000">
                <a:pos x="wd2" y="hd2"/>
              </a:cxn>
              <a:cxn ang="10800000">
                <a:pos x="wd2" y="hd2"/>
              </a:cxn>
              <a:cxn ang="16200000">
                <a:pos x="wd2" y="hd2"/>
              </a:cxn>
            </a:cxnLst>
            <a:rect l="0" t="0" r="r" b="b"/>
            <a:pathLst>
              <a:path w="21600" h="16435" extrusionOk="0">
                <a:moveTo>
                  <a:pt x="21600" y="6920"/>
                </a:moveTo>
                <a:cubicBezTo>
                  <a:pt x="11745" y="21600"/>
                  <a:pt x="4545" y="19293"/>
                  <a:pt x="0" y="0"/>
                </a:cubicBezTo>
              </a:path>
            </a:pathLst>
          </a:custGeom>
          <a:ln w="25400">
            <a:solidFill>
              <a:schemeClr val="bg1"/>
            </a:solidFill>
            <a:round/>
            <a:tailEnd type="triangle" w="lg" len="med"/>
          </a:ln>
          <a:effectLst>
            <a:outerShdw blurRad="38100" dist="20000" dir="5400000" rotWithShape="0">
              <a:srgbClr val="000000">
                <a:alpha val="38000"/>
              </a:srgbClr>
            </a:outerShdw>
          </a:effectLst>
        </p:spPr>
        <p:txBody>
          <a:bodyPr/>
          <a:lstStyle/>
          <a:p>
            <a:pPr lvl="0"/>
            <a:endParaRPr/>
          </a:p>
        </p:txBody>
      </p:sp>
      <p:sp>
        <p:nvSpPr>
          <p:cNvPr id="2" name="Title 1"/>
          <p:cNvSpPr>
            <a:spLocks noGrp="1"/>
          </p:cNvSpPr>
          <p:nvPr>
            <p:ph type="title"/>
          </p:nvPr>
        </p:nvSpPr>
        <p:spPr/>
        <p:txBody>
          <a:bodyPr anchor="ctr"/>
          <a:lstStyle/>
          <a:p>
            <a:r>
              <a:rPr lang="en-US" dirty="0" err="1"/>
              <a:t>GemFire</a:t>
            </a:r>
            <a:r>
              <a:rPr lang="en-US" dirty="0"/>
              <a:t> </a:t>
            </a:r>
            <a:r>
              <a:rPr lang="en-US" dirty="0" smtClean="0"/>
              <a:t>Provides </a:t>
            </a:r>
            <a:r>
              <a:rPr lang="en-US" dirty="0" smtClean="0">
                <a:solidFill>
                  <a:srgbClr val="F16F3B"/>
                </a:solidFill>
              </a:rPr>
              <a:t>Scalable</a:t>
            </a:r>
            <a:r>
              <a:rPr lang="en-US" dirty="0"/>
              <a:t>, </a:t>
            </a:r>
            <a:r>
              <a:rPr lang="en-US" dirty="0" smtClean="0">
                <a:solidFill>
                  <a:srgbClr val="F16F3B"/>
                </a:solidFill>
              </a:rPr>
              <a:t>Low-Latency</a:t>
            </a:r>
            <a:r>
              <a:rPr lang="en-US" dirty="0" smtClean="0"/>
              <a:t> Data Access</a:t>
            </a:r>
            <a:r>
              <a:rPr lang="en-US" dirty="0"/>
              <a:t>, </a:t>
            </a:r>
            <a:r>
              <a:rPr lang="en-US" dirty="0" smtClean="0"/>
              <a:t>Storage </a:t>
            </a:r>
            <a:r>
              <a:rPr lang="en-US" dirty="0"/>
              <a:t>and </a:t>
            </a:r>
            <a:r>
              <a:rPr lang="en-US" dirty="0" smtClean="0"/>
              <a:t>Event Processing</a:t>
            </a:r>
            <a:endParaRPr lang="en-US" dirty="0"/>
          </a:p>
        </p:txBody>
      </p:sp>
      <p:sp>
        <p:nvSpPr>
          <p:cNvPr id="49" name="Rectangle 48"/>
          <p:cNvSpPr/>
          <p:nvPr/>
        </p:nvSpPr>
        <p:spPr>
          <a:xfrm>
            <a:off x="2638058" y="3513146"/>
            <a:ext cx="2899970" cy="914400"/>
          </a:xfrm>
          <a:prstGeom prst="rect">
            <a:avLst/>
          </a:prstGeom>
          <a:solidFill>
            <a:srgbClr val="059A91"/>
          </a:solidFill>
          <a:ln>
            <a:solidFill>
              <a:srgbClr val="059A9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4D4D4D"/>
              </a:solidFill>
              <a:effectLst/>
              <a:uFill>
                <a:solidFill>
                  <a:srgbClr val="4D4D4D"/>
                </a:solidFill>
              </a:uFill>
              <a:latin typeface="Arial"/>
              <a:ea typeface="Arial"/>
              <a:cs typeface="Arial"/>
              <a:sym typeface="Arial"/>
            </a:endParaRPr>
          </a:p>
        </p:txBody>
      </p:sp>
      <p:pic>
        <p:nvPicPr>
          <p:cNvPr id="56" name="Picture 25" descr="C:\Users\sdunn\Documents\Pivotal Corporate\presentation\Misc Assets\icon-x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0314" y="2263371"/>
            <a:ext cx="475488" cy="475488"/>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44"/>
          <p:cNvSpPr/>
          <p:nvPr/>
        </p:nvSpPr>
        <p:spPr>
          <a:xfrm>
            <a:off x="6110010" y="3527868"/>
            <a:ext cx="2651760" cy="914400"/>
          </a:xfrm>
          <a:prstGeom prst="roundRect">
            <a:avLst>
              <a:gd name="adj" fmla="val 11512"/>
            </a:avLst>
          </a:prstGeom>
          <a:solidFill>
            <a:schemeClr val="bg1"/>
          </a:solidFill>
          <a:ln>
            <a:solidFill>
              <a:srgbClr val="059A9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a:solidFill>
                  <a:srgbClr val="4D4D4D"/>
                </a:solidFill>
                <a:latin typeface="Arial"/>
                <a:ea typeface="Arial"/>
                <a:cs typeface="Arial"/>
              </a:rPr>
              <a:t>Expert System / </a:t>
            </a:r>
            <a:endParaRPr lang="en-US" sz="1400" dirty="0" smtClean="0">
              <a:solidFill>
                <a:srgbClr val="4D4D4D"/>
              </a:solidFill>
              <a:latin typeface="Arial"/>
              <a:ea typeface="Arial"/>
              <a:cs typeface="Arial"/>
            </a:endParaRPr>
          </a:p>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rgbClr val="4D4D4D"/>
                </a:solidFill>
                <a:latin typeface="Arial"/>
                <a:ea typeface="Arial"/>
                <a:cs typeface="Arial"/>
              </a:rPr>
              <a:t>Machine </a:t>
            </a:r>
            <a:r>
              <a:rPr lang="en-US" sz="1400" dirty="0">
                <a:solidFill>
                  <a:srgbClr val="4D4D4D"/>
                </a:solidFill>
                <a:latin typeface="Arial"/>
                <a:ea typeface="Arial"/>
                <a:cs typeface="Arial"/>
              </a:rPr>
              <a:t>Learning</a:t>
            </a:r>
            <a:endParaRPr kumimoji="0" lang="en-US" sz="1400" b="0" i="0" u="none" strike="noStrike" cap="none" spc="0" normalizeH="0" baseline="0" dirty="0">
              <a:ln>
                <a:noFill/>
              </a:ln>
              <a:solidFill>
                <a:srgbClr val="4D4D4D"/>
              </a:solidFill>
              <a:effectLst/>
              <a:uFill>
                <a:solidFill>
                  <a:srgbClr val="4D4D4D"/>
                </a:solidFill>
              </a:uFill>
              <a:latin typeface="Arial"/>
              <a:ea typeface="Arial"/>
              <a:cs typeface="Arial"/>
              <a:sym typeface="Arial"/>
            </a:endParaRPr>
          </a:p>
        </p:txBody>
      </p:sp>
      <p:sp>
        <p:nvSpPr>
          <p:cNvPr id="38" name="Shape 1426"/>
          <p:cNvSpPr/>
          <p:nvPr/>
        </p:nvSpPr>
        <p:spPr>
          <a:xfrm>
            <a:off x="6815580" y="2541266"/>
            <a:ext cx="1684995" cy="31550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l">
              <a:defRPr sz="1800">
                <a:solidFill>
                  <a:srgbClr val="000000"/>
                </a:solidFill>
              </a:defRPr>
            </a:pPr>
            <a:r>
              <a:rPr sz="1800" dirty="0">
                <a:solidFill>
                  <a:schemeClr val="bg1"/>
                </a:solidFill>
                <a:latin typeface="+mn-lt"/>
              </a:rPr>
              <a:t>GemFire</a:t>
            </a:r>
          </a:p>
        </p:txBody>
      </p:sp>
      <p:pic>
        <p:nvPicPr>
          <p:cNvPr id="39" name="Picture 2" descr="C:\Users\sdunn\Documents\Pivotal Corporate\presentation\Misc Assets\icon-gemfir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9045" y="2461274"/>
            <a:ext cx="475488" cy="475488"/>
          </a:xfrm>
          <a:prstGeom prst="rect">
            <a:avLst/>
          </a:prstGeom>
          <a:noFill/>
          <a:extLst>
            <a:ext uri="{909E8E84-426E-40dd-AFC4-6F175D3DCCD1}">
              <a14:hiddenFill xmlns:a14="http://schemas.microsoft.com/office/drawing/2010/main">
                <a:solidFill>
                  <a:srgbClr val="FFFFFF"/>
                </a:solidFill>
              </a14:hiddenFill>
            </a:ext>
          </a:extLst>
        </p:spPr>
      </p:pic>
      <p:sp>
        <p:nvSpPr>
          <p:cNvPr id="40" name="Shape 356"/>
          <p:cNvSpPr/>
          <p:nvPr/>
        </p:nvSpPr>
        <p:spPr>
          <a:xfrm>
            <a:off x="372737" y="3457383"/>
            <a:ext cx="2610844" cy="9848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700" b="1">
                <a:uFillTx/>
              </a:defRPr>
            </a:lvl1pPr>
          </a:lstStyle>
          <a:p>
            <a:pPr lvl="0" algn="l">
              <a:defRPr sz="1800" b="0">
                <a:solidFill>
                  <a:srgbClr val="000000"/>
                </a:solidFill>
              </a:defRPr>
            </a:pPr>
            <a:r>
              <a:rPr lang="x-none" sz="1600" b="1" i="1" dirty="0" smtClean="0">
                <a:solidFill>
                  <a:srgbClr val="00CABB"/>
                </a:solidFill>
                <a:latin typeface="Avenir Next Demi Bold"/>
                <a:cs typeface="Avenir Next Demi Bold"/>
              </a:rPr>
              <a:t>Extensible</a:t>
            </a:r>
          </a:p>
          <a:p>
            <a:pPr lvl="0" algn="l">
              <a:defRPr sz="1800" b="0">
                <a:solidFill>
                  <a:srgbClr val="000000"/>
                </a:solidFill>
              </a:defRPr>
            </a:pPr>
            <a:r>
              <a:rPr lang="x-none" sz="1600" i="1" dirty="0" smtClean="0">
                <a:solidFill>
                  <a:srgbClr val="00CABB"/>
                </a:solidFill>
                <a:latin typeface="Avenir Next Demi Bold"/>
                <a:cs typeface="Avenir Next Demi Bold"/>
              </a:rPr>
              <a:t>Open-Source</a:t>
            </a:r>
          </a:p>
          <a:p>
            <a:pPr lvl="0" algn="l">
              <a:defRPr sz="1800" b="0">
                <a:solidFill>
                  <a:srgbClr val="000000"/>
                </a:solidFill>
              </a:defRPr>
            </a:pPr>
            <a:r>
              <a:rPr lang="x-none" sz="1600" i="1" dirty="0" smtClean="0">
                <a:solidFill>
                  <a:srgbClr val="00CABB"/>
                </a:solidFill>
                <a:latin typeface="Avenir Next Demi Bold"/>
                <a:cs typeface="Avenir Next Demi Bold"/>
              </a:rPr>
              <a:t>Fault-Tolerant</a:t>
            </a:r>
          </a:p>
          <a:p>
            <a:pPr algn="l">
              <a:defRPr sz="1800" b="0">
                <a:solidFill>
                  <a:srgbClr val="000000"/>
                </a:solidFill>
              </a:defRPr>
            </a:pPr>
            <a:r>
              <a:rPr lang="x-none" sz="1600" i="1" dirty="0">
                <a:solidFill>
                  <a:srgbClr val="00CABB"/>
                </a:solidFill>
                <a:latin typeface="Avenir Next Demi Bold"/>
                <a:cs typeface="Avenir Next Demi Bold"/>
              </a:rPr>
              <a:t>Horizontally </a:t>
            </a:r>
            <a:r>
              <a:rPr lang="x-none" sz="1600" i="1" dirty="0" smtClean="0">
                <a:solidFill>
                  <a:srgbClr val="00CABB"/>
                </a:solidFill>
                <a:latin typeface="Avenir Next Demi Bold"/>
                <a:cs typeface="Avenir Next Demi Bold"/>
              </a:rPr>
              <a:t>Scalable</a:t>
            </a:r>
            <a:endParaRPr lang="x-none" sz="1600" i="1" dirty="0">
              <a:solidFill>
                <a:srgbClr val="00CABB"/>
              </a:solidFill>
              <a:latin typeface="Avenir Next Demi Bold"/>
              <a:cs typeface="Avenir Next Demi Bold"/>
            </a:endParaRPr>
          </a:p>
        </p:txBody>
      </p:sp>
      <p:pic>
        <p:nvPicPr>
          <p:cNvPr id="41" name="Picture 21" descr="C:\Users\sdunn\Documents\Pivotal Corporate\presentation\Misc Assets\icon-hawq.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3922" y="3596421"/>
            <a:ext cx="476906" cy="476906"/>
          </a:xfrm>
          <a:prstGeom prst="rect">
            <a:avLst/>
          </a:prstGeom>
          <a:noFill/>
          <a:extLst>
            <a:ext uri="{909E8E84-426E-40dd-AFC4-6F175D3DCCD1}">
              <a14:hiddenFill xmlns:a14="http://schemas.microsoft.com/office/drawing/2010/main">
                <a:solidFill>
                  <a:srgbClr val="FFFFFF"/>
                </a:solidFill>
              </a14:hiddenFill>
            </a:ext>
          </a:extLst>
        </p:spPr>
      </p:pic>
      <p:sp>
        <p:nvSpPr>
          <p:cNvPr id="42" name="Shape 1426"/>
          <p:cNvSpPr/>
          <p:nvPr/>
        </p:nvSpPr>
        <p:spPr>
          <a:xfrm>
            <a:off x="3501370" y="4113759"/>
            <a:ext cx="814244" cy="2334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defRPr sz="1800">
                <a:solidFill>
                  <a:srgbClr val="000000"/>
                </a:solidFill>
              </a:defRPr>
            </a:pPr>
            <a:r>
              <a:rPr lang="en-US" sz="1400" dirty="0" smtClean="0">
                <a:solidFill>
                  <a:schemeClr val="bg1"/>
                </a:solidFill>
              </a:rPr>
              <a:t>HAWQ</a:t>
            </a:r>
            <a:endParaRPr sz="1400" dirty="0">
              <a:solidFill>
                <a:schemeClr val="bg1"/>
              </a:solidFill>
            </a:endParaRPr>
          </a:p>
        </p:txBody>
      </p:sp>
      <p:pic>
        <p:nvPicPr>
          <p:cNvPr id="43" name="Picture 2" descr="C:\Users\sdunn\Documents\Pivotal Corporate\presentation\Misc Assets\icon-greenplum.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48091" y="3596421"/>
            <a:ext cx="478778" cy="478778"/>
          </a:xfrm>
          <a:prstGeom prst="rect">
            <a:avLst/>
          </a:prstGeom>
          <a:noFill/>
          <a:extLst>
            <a:ext uri="{909E8E84-426E-40dd-AFC4-6F175D3DCCD1}">
              <a14:hiddenFill xmlns:a14="http://schemas.microsoft.com/office/drawing/2010/main">
                <a:solidFill>
                  <a:srgbClr val="FFFFFF"/>
                </a:solidFill>
              </a14:hiddenFill>
            </a:ext>
          </a:extLst>
        </p:spPr>
      </p:pic>
      <p:sp>
        <p:nvSpPr>
          <p:cNvPr id="44" name="Shape 1426"/>
          <p:cNvSpPr/>
          <p:nvPr/>
        </p:nvSpPr>
        <p:spPr>
          <a:xfrm>
            <a:off x="4580358" y="4108847"/>
            <a:ext cx="814244" cy="2334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defRPr sz="1800">
                <a:solidFill>
                  <a:srgbClr val="000000"/>
                </a:solidFill>
              </a:defRPr>
            </a:pPr>
            <a:r>
              <a:rPr lang="en-US" sz="1400" dirty="0" smtClean="0">
                <a:solidFill>
                  <a:schemeClr val="bg1"/>
                </a:solidFill>
              </a:rPr>
              <a:t>GPDB</a:t>
            </a:r>
            <a:endParaRPr sz="1400" dirty="0">
              <a:solidFill>
                <a:schemeClr val="bg1"/>
              </a:solidFill>
            </a:endParaRPr>
          </a:p>
        </p:txBody>
      </p:sp>
      <p:sp>
        <p:nvSpPr>
          <p:cNvPr id="46" name="Shape 1426"/>
          <p:cNvSpPr/>
          <p:nvPr/>
        </p:nvSpPr>
        <p:spPr>
          <a:xfrm>
            <a:off x="2723497" y="3776119"/>
            <a:ext cx="938908" cy="4827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l">
              <a:defRPr sz="1800">
                <a:solidFill>
                  <a:srgbClr val="000000"/>
                </a:solidFill>
              </a:defRPr>
            </a:pPr>
            <a:r>
              <a:rPr lang="x-none" sz="1400" dirty="0" smtClean="0">
                <a:solidFill>
                  <a:schemeClr val="bg1"/>
                </a:solidFill>
              </a:rPr>
              <a:t>Data</a:t>
            </a:r>
            <a:endParaRPr lang="en-US" sz="1400" dirty="0" smtClean="0">
              <a:solidFill>
                <a:schemeClr val="bg1"/>
              </a:solidFill>
            </a:endParaRPr>
          </a:p>
          <a:p>
            <a:pPr lvl="0" algn="l">
              <a:defRPr sz="1800">
                <a:solidFill>
                  <a:srgbClr val="000000"/>
                </a:solidFill>
              </a:defRPr>
            </a:pPr>
            <a:r>
              <a:rPr lang="x-none" sz="1400" dirty="0" smtClean="0">
                <a:solidFill>
                  <a:schemeClr val="bg1"/>
                </a:solidFill>
              </a:rPr>
              <a:t>Lake</a:t>
            </a:r>
            <a:endParaRPr sz="1400" dirty="0">
              <a:solidFill>
                <a:schemeClr val="bg1"/>
              </a:solidFill>
            </a:endParaRPr>
          </a:p>
        </p:txBody>
      </p:sp>
    </p:spTree>
    <p:extLst>
      <p:ext uri="{BB962C8B-B14F-4D97-AF65-F5344CB8AC3E}">
        <p14:creationId xmlns:p14="http://schemas.microsoft.com/office/powerpoint/2010/main" val="98263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250876" y="1332360"/>
            <a:ext cx="3540699" cy="3115815"/>
          </a:xfrm>
          <a:prstGeom prst="rect">
            <a:avLst/>
          </a:prstGeom>
        </p:spPr>
      </p:pic>
      <p:sp>
        <p:nvSpPr>
          <p:cNvPr id="4" name="Title 3"/>
          <p:cNvSpPr>
            <a:spLocks noGrp="1"/>
          </p:cNvSpPr>
          <p:nvPr>
            <p:ph type="title"/>
          </p:nvPr>
        </p:nvSpPr>
        <p:spPr/>
        <p:txBody>
          <a:bodyPr/>
          <a:lstStyle/>
          <a:p>
            <a:r>
              <a:rPr lang="en-US" dirty="0" err="1" smtClean="0"/>
              <a:t>GemFire</a:t>
            </a:r>
            <a:endParaRPr lang="en-US" dirty="0"/>
          </a:p>
        </p:txBody>
      </p:sp>
      <p:sp>
        <p:nvSpPr>
          <p:cNvPr id="5" name="Text Placeholder 4"/>
          <p:cNvSpPr>
            <a:spLocks noGrp="1"/>
          </p:cNvSpPr>
          <p:nvPr>
            <p:ph type="body" sz="quarter" idx="11"/>
          </p:nvPr>
        </p:nvSpPr>
        <p:spPr>
          <a:xfrm>
            <a:off x="381001" y="1417320"/>
            <a:ext cx="4709474" cy="3030855"/>
          </a:xfrm>
        </p:spPr>
        <p:txBody>
          <a:bodyPr/>
          <a:lstStyle/>
          <a:p>
            <a:r>
              <a:rPr lang="en-US" dirty="0"/>
              <a:t>In-Memory Enterprise Data Grid</a:t>
            </a:r>
          </a:p>
          <a:p>
            <a:r>
              <a:rPr lang="en-US" dirty="0"/>
              <a:t>Horizontally Scalable, Consistent, Highly Available </a:t>
            </a:r>
          </a:p>
          <a:p>
            <a:r>
              <a:rPr lang="en-US" dirty="0"/>
              <a:t>Event handling</a:t>
            </a:r>
          </a:p>
          <a:p>
            <a:r>
              <a:rPr lang="en-US" dirty="0"/>
              <a:t>Continuous Queries</a:t>
            </a:r>
          </a:p>
          <a:p>
            <a:r>
              <a:rPr lang="en-US" dirty="0"/>
              <a:t>Enterprise Data Geo Distribution</a:t>
            </a:r>
          </a:p>
        </p:txBody>
      </p:sp>
      <p:sp>
        <p:nvSpPr>
          <p:cNvPr id="6" name="Text Placeholder 5"/>
          <p:cNvSpPr>
            <a:spLocks noGrp="1"/>
          </p:cNvSpPr>
          <p:nvPr>
            <p:ph type="body" sz="quarter" idx="12"/>
          </p:nvPr>
        </p:nvSpPr>
        <p:spPr/>
        <p:txBody>
          <a:bodyPr/>
          <a:lstStyle/>
          <a:p>
            <a:r>
              <a:rPr lang="en-US" dirty="0"/>
              <a:t>In-memory Real Time Data</a:t>
            </a:r>
          </a:p>
        </p:txBody>
      </p:sp>
    </p:spTree>
    <p:extLst>
      <p:ext uri="{BB962C8B-B14F-4D97-AF65-F5344CB8AC3E}">
        <p14:creationId xmlns:p14="http://schemas.microsoft.com/office/powerpoint/2010/main" val="2847431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893"/>
          <p:cNvSpPr/>
          <p:nvPr/>
        </p:nvSpPr>
        <p:spPr>
          <a:xfrm>
            <a:off x="2588557" y="3463887"/>
            <a:ext cx="3003630" cy="1005840"/>
          </a:xfrm>
          <a:prstGeom prst="rect">
            <a:avLst/>
          </a:prstGeom>
          <a:ln w="19050">
            <a:solidFill>
              <a:srgbClr val="F27C3A"/>
            </a:solidFill>
            <a:custDash>
              <a:ds d="200000" sp="200000"/>
            </a:custDash>
            <a:miter lim="400000"/>
          </a:ln>
        </p:spPr>
        <p:txBody>
          <a:bodyPr lIns="0" tIns="0" rIns="0" bIns="0" anchor="ctr"/>
          <a:lstStyle/>
          <a:p>
            <a:pPr lvl="0">
              <a:defRPr>
                <a:solidFill>
                  <a:srgbClr val="F27C3A"/>
                </a:solidFill>
              </a:defRPr>
            </a:pPr>
            <a:endParaRPr/>
          </a:p>
        </p:txBody>
      </p:sp>
      <p:sp>
        <p:nvSpPr>
          <p:cNvPr id="26" name="Rounded Rectangle 25"/>
          <p:cNvSpPr/>
          <p:nvPr/>
        </p:nvSpPr>
        <p:spPr>
          <a:xfrm>
            <a:off x="381000" y="1772065"/>
            <a:ext cx="1094923" cy="1315853"/>
          </a:xfrm>
          <a:prstGeom prst="roundRect">
            <a:avLst>
              <a:gd name="adj" fmla="val 8057"/>
            </a:avLst>
          </a:prstGeom>
          <a:solidFill>
            <a:schemeClr val="bg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grpSp>
        <p:nvGrpSpPr>
          <p:cNvPr id="54" name="Group 53"/>
          <p:cNvGrpSpPr/>
          <p:nvPr/>
        </p:nvGrpSpPr>
        <p:grpSpPr>
          <a:xfrm>
            <a:off x="2155661" y="2025764"/>
            <a:ext cx="3566366" cy="1062154"/>
            <a:chOff x="2155661" y="2222424"/>
            <a:chExt cx="3566366" cy="865494"/>
          </a:xfrm>
        </p:grpSpPr>
        <p:sp>
          <p:nvSpPr>
            <p:cNvPr id="4" name="Rectangle 3"/>
            <p:cNvSpPr/>
            <p:nvPr/>
          </p:nvSpPr>
          <p:spPr>
            <a:xfrm>
              <a:off x="2263026" y="2222424"/>
              <a:ext cx="3459001" cy="774678"/>
            </a:xfrm>
            <a:prstGeom prst="rect">
              <a:avLst/>
            </a:prstGeom>
            <a:noFill/>
            <a:ln>
              <a:solidFill>
                <a:srgbClr val="059A9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6" name="Rectangle 5"/>
            <p:cNvSpPr/>
            <p:nvPr/>
          </p:nvSpPr>
          <p:spPr>
            <a:xfrm>
              <a:off x="2155661" y="2313240"/>
              <a:ext cx="3459001" cy="774678"/>
            </a:xfrm>
            <a:prstGeom prst="rect">
              <a:avLst/>
            </a:prstGeom>
            <a:solidFill>
              <a:schemeClr val="bg1"/>
            </a:solidFill>
            <a:ln>
              <a:solidFill>
                <a:srgbClr val="059A9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grpSp>
      <p:sp>
        <p:nvSpPr>
          <p:cNvPr id="7" name="Shape 1426"/>
          <p:cNvSpPr/>
          <p:nvPr/>
        </p:nvSpPr>
        <p:spPr>
          <a:xfrm>
            <a:off x="3192951" y="2574344"/>
            <a:ext cx="515805" cy="2334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l">
              <a:defRPr sz="1800">
                <a:solidFill>
                  <a:srgbClr val="000000"/>
                </a:solidFill>
              </a:defRPr>
            </a:pPr>
            <a:r>
              <a:rPr lang="x-none" sz="1300" dirty="0" smtClean="0">
                <a:solidFill>
                  <a:srgbClr val="29756E"/>
                </a:solidFill>
                <a:latin typeface="+mn-lt"/>
              </a:rPr>
              <a:t>Ingest</a:t>
            </a:r>
            <a:endParaRPr sz="1300" dirty="0">
              <a:solidFill>
                <a:srgbClr val="29756E"/>
              </a:solidFill>
              <a:latin typeface="+mn-lt"/>
            </a:endParaRPr>
          </a:p>
        </p:txBody>
      </p:sp>
      <p:sp>
        <p:nvSpPr>
          <p:cNvPr id="8" name="Shape 1426"/>
          <p:cNvSpPr/>
          <p:nvPr/>
        </p:nvSpPr>
        <p:spPr>
          <a:xfrm>
            <a:off x="3989421" y="2574344"/>
            <a:ext cx="786891" cy="2334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l">
              <a:defRPr sz="1800">
                <a:solidFill>
                  <a:srgbClr val="000000"/>
                </a:solidFill>
              </a:defRPr>
            </a:pPr>
            <a:r>
              <a:rPr lang="x-none" sz="1300" dirty="0" smtClean="0">
                <a:solidFill>
                  <a:srgbClr val="29756E"/>
                </a:solidFill>
                <a:latin typeface="+mn-lt"/>
              </a:rPr>
              <a:t>Transform</a:t>
            </a:r>
            <a:endParaRPr sz="1300" dirty="0">
              <a:solidFill>
                <a:srgbClr val="29756E"/>
              </a:solidFill>
              <a:latin typeface="+mn-lt"/>
            </a:endParaRPr>
          </a:p>
        </p:txBody>
      </p:sp>
      <p:cxnSp>
        <p:nvCxnSpPr>
          <p:cNvPr id="9" name="Straight Arrow Connector 8"/>
          <p:cNvCxnSpPr/>
          <p:nvPr/>
        </p:nvCxnSpPr>
        <p:spPr>
          <a:xfrm flipV="1">
            <a:off x="3715338" y="2679274"/>
            <a:ext cx="193154" cy="734"/>
          </a:xfrm>
          <a:prstGeom prst="straightConnector1">
            <a:avLst/>
          </a:prstGeom>
          <a:ln w="19050" cmpd="sng">
            <a:solidFill>
              <a:schemeClr val="accent1">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0" name="Shape 1426"/>
          <p:cNvSpPr/>
          <p:nvPr/>
        </p:nvSpPr>
        <p:spPr>
          <a:xfrm>
            <a:off x="5088080" y="2565822"/>
            <a:ext cx="454671" cy="2334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l">
              <a:defRPr sz="1800">
                <a:solidFill>
                  <a:srgbClr val="000000"/>
                </a:solidFill>
              </a:defRPr>
            </a:pPr>
            <a:r>
              <a:rPr lang="x-none" sz="1300" dirty="0" smtClean="0">
                <a:solidFill>
                  <a:srgbClr val="29756E"/>
                </a:solidFill>
                <a:latin typeface="+mn-lt"/>
              </a:rPr>
              <a:t>Sink</a:t>
            </a:r>
            <a:endParaRPr sz="1300" dirty="0">
              <a:solidFill>
                <a:srgbClr val="29756E"/>
              </a:solidFill>
              <a:latin typeface="+mn-lt"/>
            </a:endParaRPr>
          </a:p>
        </p:txBody>
      </p:sp>
      <p:sp>
        <p:nvSpPr>
          <p:cNvPr id="12" name="Shape 1204"/>
          <p:cNvSpPr/>
          <p:nvPr/>
        </p:nvSpPr>
        <p:spPr>
          <a:xfrm>
            <a:off x="2181888" y="2807010"/>
            <a:ext cx="912340" cy="23420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000">
                <a:solidFill>
                  <a:srgbClr val="29756E"/>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300" dirty="0">
                <a:solidFill>
                  <a:srgbClr val="29756E"/>
                </a:solidFill>
              </a:rPr>
              <a:t>SpringXD</a:t>
            </a:r>
          </a:p>
        </p:txBody>
      </p:sp>
      <p:cxnSp>
        <p:nvCxnSpPr>
          <p:cNvPr id="13" name="Straight Arrow Connector 12"/>
          <p:cNvCxnSpPr/>
          <p:nvPr/>
        </p:nvCxnSpPr>
        <p:spPr>
          <a:xfrm flipV="1">
            <a:off x="4794326" y="2688641"/>
            <a:ext cx="193154" cy="734"/>
          </a:xfrm>
          <a:prstGeom prst="straightConnector1">
            <a:avLst/>
          </a:prstGeom>
          <a:ln w="19050" cmpd="sng">
            <a:solidFill>
              <a:schemeClr val="accent1">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110011" y="2335112"/>
            <a:ext cx="2681564" cy="708525"/>
          </a:xfrm>
          <a:prstGeom prst="rect">
            <a:avLst/>
          </a:prstGeom>
          <a:solidFill>
            <a:srgbClr val="059A9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17" name="Rounded Rectangle 16"/>
          <p:cNvSpPr/>
          <p:nvPr/>
        </p:nvSpPr>
        <p:spPr>
          <a:xfrm>
            <a:off x="2983581" y="1080157"/>
            <a:ext cx="1846773" cy="578880"/>
          </a:xfrm>
          <a:prstGeom prst="roundRect">
            <a:avLst/>
          </a:prstGeom>
          <a:solidFill>
            <a:schemeClr val="bg1"/>
          </a:solidFill>
          <a:ln>
            <a:solidFill>
              <a:srgbClr val="059A9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rgbClr val="4D4D4D"/>
                </a:solidFill>
                <a:latin typeface="Arial"/>
                <a:ea typeface="Arial"/>
                <a:cs typeface="Arial"/>
              </a:rPr>
              <a:t>Distributed</a:t>
            </a:r>
          </a:p>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rgbClr val="4D4D4D"/>
                </a:solidFill>
                <a:latin typeface="Arial"/>
                <a:ea typeface="Arial"/>
                <a:cs typeface="Arial"/>
              </a:rPr>
              <a:t>Computing</a:t>
            </a:r>
            <a:endParaRPr kumimoji="0" lang="en-US" sz="1400" b="0" i="0" u="none" strike="noStrike" cap="none" spc="0" normalizeH="0" baseline="0" dirty="0">
              <a:ln>
                <a:noFill/>
              </a:ln>
              <a:solidFill>
                <a:srgbClr val="4D4D4D"/>
              </a:solidFill>
              <a:effectLst/>
              <a:uFill>
                <a:solidFill>
                  <a:srgbClr val="4D4D4D"/>
                </a:solidFill>
              </a:uFill>
              <a:latin typeface="Arial"/>
              <a:ea typeface="Arial"/>
              <a:cs typeface="Arial"/>
              <a:sym typeface="Arial"/>
            </a:endParaRPr>
          </a:p>
        </p:txBody>
      </p:sp>
      <p:cxnSp>
        <p:nvCxnSpPr>
          <p:cNvPr id="14" name="Straight Arrow Connector 13"/>
          <p:cNvCxnSpPr/>
          <p:nvPr/>
        </p:nvCxnSpPr>
        <p:spPr>
          <a:xfrm>
            <a:off x="1475923" y="2637523"/>
            <a:ext cx="679738" cy="0"/>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475923" y="2860385"/>
            <a:ext cx="679738" cy="0"/>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795620" y="3118689"/>
            <a:ext cx="196906" cy="375603"/>
            <a:chOff x="3795620" y="3137543"/>
            <a:chExt cx="176872" cy="301855"/>
          </a:xfrm>
        </p:grpSpPr>
        <p:cxnSp>
          <p:nvCxnSpPr>
            <p:cNvPr id="16" name="Straight Arrow Connector 15"/>
            <p:cNvCxnSpPr/>
            <p:nvPr/>
          </p:nvCxnSpPr>
          <p:spPr>
            <a:xfrm>
              <a:off x="3972492" y="3137543"/>
              <a:ext cx="0" cy="301855"/>
            </a:xfrm>
            <a:prstGeom prst="straightConnector1">
              <a:avLst/>
            </a:prstGeom>
            <a:ln w="28575" cmpd="sng">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795620" y="3137543"/>
              <a:ext cx="0" cy="301855"/>
            </a:xfrm>
            <a:prstGeom prst="straightConnector1">
              <a:avLst/>
            </a:prstGeom>
            <a:ln w="28575" cmpd="sng">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cxnSp>
        <p:nvCxnSpPr>
          <p:cNvPr id="20" name="Straight Arrow Connector 19"/>
          <p:cNvCxnSpPr/>
          <p:nvPr/>
        </p:nvCxnSpPr>
        <p:spPr>
          <a:xfrm>
            <a:off x="5602696" y="3184522"/>
            <a:ext cx="431726" cy="279274"/>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688514" y="3096815"/>
            <a:ext cx="421497" cy="254113"/>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3982384" y="1645199"/>
            <a:ext cx="6814" cy="368926"/>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838571" y="1645199"/>
            <a:ext cx="0" cy="380565"/>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722027" y="2856769"/>
            <a:ext cx="387984" cy="0"/>
          </a:xfrm>
          <a:prstGeom prst="straightConnector1">
            <a:avLst/>
          </a:prstGeom>
          <a:ln w="28575" cmpd="sng">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722027" y="2655538"/>
            <a:ext cx="387984" cy="0"/>
          </a:xfrm>
          <a:prstGeom prst="straightConnector1">
            <a:avLst/>
          </a:prstGeom>
          <a:ln w="28575" cmpd="sng">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2"/>
          <a:stretch>
            <a:fillRect/>
          </a:stretch>
        </p:blipFill>
        <p:spPr>
          <a:xfrm>
            <a:off x="511438" y="2466360"/>
            <a:ext cx="413753" cy="413753"/>
          </a:xfrm>
          <a:prstGeom prst="rect">
            <a:avLst/>
          </a:prstGeom>
        </p:spPr>
      </p:pic>
      <p:pic>
        <p:nvPicPr>
          <p:cNvPr id="29" name="Picture 28"/>
          <p:cNvPicPr>
            <a:picLocks noChangeAspect="1"/>
          </p:cNvPicPr>
          <p:nvPr/>
        </p:nvPicPr>
        <p:blipFill>
          <a:blip r:embed="rId3"/>
          <a:stretch>
            <a:fillRect/>
          </a:stretch>
        </p:blipFill>
        <p:spPr>
          <a:xfrm>
            <a:off x="937271" y="2472204"/>
            <a:ext cx="403725" cy="388181"/>
          </a:xfrm>
          <a:prstGeom prst="rect">
            <a:avLst/>
          </a:prstGeom>
        </p:spPr>
      </p:pic>
      <p:pic>
        <p:nvPicPr>
          <p:cNvPr id="30" name="Picture 29"/>
          <p:cNvPicPr>
            <a:picLocks noChangeAspect="1"/>
          </p:cNvPicPr>
          <p:nvPr/>
        </p:nvPicPr>
        <p:blipFill>
          <a:blip r:embed="rId4"/>
          <a:stretch>
            <a:fillRect/>
          </a:stretch>
        </p:blipFill>
        <p:spPr>
          <a:xfrm>
            <a:off x="679645" y="1937479"/>
            <a:ext cx="515252" cy="515252"/>
          </a:xfrm>
          <a:prstGeom prst="rect">
            <a:avLst/>
          </a:prstGeom>
        </p:spPr>
      </p:pic>
      <p:sp>
        <p:nvSpPr>
          <p:cNvPr id="31" name="Shape 895"/>
          <p:cNvSpPr/>
          <p:nvPr/>
        </p:nvSpPr>
        <p:spPr>
          <a:xfrm>
            <a:off x="5562549" y="3526470"/>
            <a:ext cx="512843" cy="153277"/>
          </a:xfrm>
          <a:custGeom>
            <a:avLst/>
            <a:gdLst/>
            <a:ahLst/>
            <a:cxnLst>
              <a:cxn ang="0">
                <a:pos x="wd2" y="hd2"/>
              </a:cxn>
              <a:cxn ang="5400000">
                <a:pos x="wd2" y="hd2"/>
              </a:cxn>
              <a:cxn ang="10800000">
                <a:pos x="wd2" y="hd2"/>
              </a:cxn>
              <a:cxn ang="16200000">
                <a:pos x="wd2" y="hd2"/>
              </a:cxn>
            </a:cxnLst>
            <a:rect l="0" t="0" r="r" b="b"/>
            <a:pathLst>
              <a:path w="21600" h="16201" extrusionOk="0">
                <a:moveTo>
                  <a:pt x="0" y="15710"/>
                </a:moveTo>
                <a:cubicBezTo>
                  <a:pt x="8741" y="-5399"/>
                  <a:pt x="15941" y="-5235"/>
                  <a:pt x="21600" y="16201"/>
                </a:cubicBezTo>
              </a:path>
            </a:pathLst>
          </a:custGeom>
          <a:ln w="25400">
            <a:solidFill>
              <a:schemeClr val="bg1"/>
            </a:solidFill>
            <a:round/>
            <a:tailEnd type="triangle" w="lg" len="med"/>
          </a:ln>
          <a:effectLst>
            <a:outerShdw blurRad="38100" dist="20000" dir="5400000" rotWithShape="0">
              <a:srgbClr val="000000">
                <a:alpha val="38000"/>
              </a:srgbClr>
            </a:outerShdw>
          </a:effectLst>
        </p:spPr>
        <p:txBody>
          <a:bodyPr/>
          <a:lstStyle/>
          <a:p>
            <a:pPr lvl="0"/>
            <a:endParaRPr/>
          </a:p>
        </p:txBody>
      </p:sp>
      <p:sp>
        <p:nvSpPr>
          <p:cNvPr id="32" name="Shape 896"/>
          <p:cNvSpPr/>
          <p:nvPr/>
        </p:nvSpPr>
        <p:spPr>
          <a:xfrm>
            <a:off x="5555267" y="3844989"/>
            <a:ext cx="534750" cy="187758"/>
          </a:xfrm>
          <a:custGeom>
            <a:avLst/>
            <a:gdLst/>
            <a:ahLst/>
            <a:cxnLst>
              <a:cxn ang="0">
                <a:pos x="wd2" y="hd2"/>
              </a:cxn>
              <a:cxn ang="5400000">
                <a:pos x="wd2" y="hd2"/>
              </a:cxn>
              <a:cxn ang="10800000">
                <a:pos x="wd2" y="hd2"/>
              </a:cxn>
              <a:cxn ang="16200000">
                <a:pos x="wd2" y="hd2"/>
              </a:cxn>
            </a:cxnLst>
            <a:rect l="0" t="0" r="r" b="b"/>
            <a:pathLst>
              <a:path w="21600" h="16435" extrusionOk="0">
                <a:moveTo>
                  <a:pt x="21600" y="6920"/>
                </a:moveTo>
                <a:cubicBezTo>
                  <a:pt x="11745" y="21600"/>
                  <a:pt x="4545" y="19293"/>
                  <a:pt x="0" y="0"/>
                </a:cubicBezTo>
              </a:path>
            </a:pathLst>
          </a:custGeom>
          <a:ln w="25400">
            <a:solidFill>
              <a:schemeClr val="bg1"/>
            </a:solidFill>
            <a:round/>
            <a:tailEnd type="triangle" w="lg" len="med"/>
          </a:ln>
          <a:effectLst>
            <a:outerShdw blurRad="38100" dist="20000" dir="5400000" rotWithShape="0">
              <a:srgbClr val="000000">
                <a:alpha val="38000"/>
              </a:srgbClr>
            </a:outerShdw>
          </a:effectLst>
        </p:spPr>
        <p:txBody>
          <a:bodyPr/>
          <a:lstStyle/>
          <a:p>
            <a:pPr lvl="0"/>
            <a:endParaRPr/>
          </a:p>
        </p:txBody>
      </p:sp>
      <p:sp>
        <p:nvSpPr>
          <p:cNvPr id="2" name="Title 1"/>
          <p:cNvSpPr>
            <a:spLocks noGrp="1"/>
          </p:cNvSpPr>
          <p:nvPr>
            <p:ph type="title"/>
          </p:nvPr>
        </p:nvSpPr>
        <p:spPr>
          <a:xfrm>
            <a:off x="372534" y="333376"/>
            <a:ext cx="8525932" cy="457200"/>
          </a:xfrm>
        </p:spPr>
        <p:txBody>
          <a:bodyPr anchor="ctr"/>
          <a:lstStyle/>
          <a:p>
            <a:r>
              <a:rPr lang="en-US" dirty="0" smtClean="0"/>
              <a:t>Pivotal Provides </a:t>
            </a:r>
            <a:r>
              <a:rPr lang="en-US" dirty="0">
                <a:solidFill>
                  <a:srgbClr val="F16F3B"/>
                </a:solidFill>
              </a:rPr>
              <a:t>SQL</a:t>
            </a:r>
            <a:r>
              <a:rPr lang="en-US" dirty="0"/>
              <a:t> </a:t>
            </a:r>
            <a:r>
              <a:rPr lang="en-US" dirty="0" smtClean="0"/>
              <a:t>Based </a:t>
            </a:r>
            <a:br>
              <a:rPr lang="en-US" dirty="0" smtClean="0"/>
            </a:br>
            <a:r>
              <a:rPr lang="en-US" dirty="0" smtClean="0">
                <a:solidFill>
                  <a:srgbClr val="F16F3B"/>
                </a:solidFill>
              </a:rPr>
              <a:t>Advanced Analytics</a:t>
            </a:r>
            <a:endParaRPr lang="en-US" dirty="0"/>
          </a:p>
        </p:txBody>
      </p:sp>
      <p:sp>
        <p:nvSpPr>
          <p:cNvPr id="49" name="Rectangle 48"/>
          <p:cNvSpPr/>
          <p:nvPr/>
        </p:nvSpPr>
        <p:spPr>
          <a:xfrm>
            <a:off x="2638058" y="3513146"/>
            <a:ext cx="2899970" cy="914400"/>
          </a:xfrm>
          <a:prstGeom prst="rect">
            <a:avLst/>
          </a:prstGeom>
          <a:solidFill>
            <a:srgbClr val="059A91"/>
          </a:solidFill>
          <a:ln>
            <a:solidFill>
              <a:srgbClr val="059A9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4D4D4D"/>
              </a:solidFill>
              <a:effectLst/>
              <a:uFill>
                <a:solidFill>
                  <a:srgbClr val="4D4D4D"/>
                </a:solidFill>
              </a:uFill>
              <a:latin typeface="Arial"/>
              <a:ea typeface="Arial"/>
              <a:cs typeface="Arial"/>
              <a:sym typeface="Arial"/>
            </a:endParaRPr>
          </a:p>
        </p:txBody>
      </p:sp>
      <p:pic>
        <p:nvPicPr>
          <p:cNvPr id="56" name="Picture 25" descr="C:\Users\sdunn\Documents\Pivotal Corporate\presentation\Misc Assets\icon-x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0314" y="2263371"/>
            <a:ext cx="475488" cy="475488"/>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44"/>
          <p:cNvSpPr/>
          <p:nvPr/>
        </p:nvSpPr>
        <p:spPr>
          <a:xfrm>
            <a:off x="6110010" y="3527868"/>
            <a:ext cx="2651760" cy="914400"/>
          </a:xfrm>
          <a:prstGeom prst="roundRect">
            <a:avLst>
              <a:gd name="adj" fmla="val 11512"/>
            </a:avLst>
          </a:prstGeom>
          <a:solidFill>
            <a:schemeClr val="bg1"/>
          </a:solidFill>
          <a:ln>
            <a:solidFill>
              <a:srgbClr val="059A9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a:solidFill>
                  <a:srgbClr val="4D4D4D"/>
                </a:solidFill>
                <a:latin typeface="Arial"/>
                <a:ea typeface="Arial"/>
                <a:cs typeface="Arial"/>
              </a:rPr>
              <a:t>Expert System / </a:t>
            </a:r>
            <a:endParaRPr lang="en-US" sz="1400" dirty="0" smtClean="0">
              <a:solidFill>
                <a:srgbClr val="4D4D4D"/>
              </a:solidFill>
              <a:latin typeface="Arial"/>
              <a:ea typeface="Arial"/>
              <a:cs typeface="Arial"/>
            </a:endParaRPr>
          </a:p>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rgbClr val="4D4D4D"/>
                </a:solidFill>
                <a:latin typeface="Arial"/>
                <a:ea typeface="Arial"/>
                <a:cs typeface="Arial"/>
              </a:rPr>
              <a:t>Machine </a:t>
            </a:r>
            <a:r>
              <a:rPr lang="en-US" sz="1400" dirty="0">
                <a:solidFill>
                  <a:srgbClr val="4D4D4D"/>
                </a:solidFill>
                <a:latin typeface="Arial"/>
                <a:ea typeface="Arial"/>
                <a:cs typeface="Arial"/>
              </a:rPr>
              <a:t>Learning</a:t>
            </a:r>
            <a:endParaRPr kumimoji="0" lang="en-US" sz="1400" b="0" i="0" u="none" strike="noStrike" cap="none" spc="0" normalizeH="0" baseline="0" dirty="0">
              <a:ln>
                <a:noFill/>
              </a:ln>
              <a:solidFill>
                <a:srgbClr val="4D4D4D"/>
              </a:solidFill>
              <a:effectLst/>
              <a:uFill>
                <a:solidFill>
                  <a:srgbClr val="4D4D4D"/>
                </a:solidFill>
              </a:uFill>
              <a:latin typeface="Arial"/>
              <a:ea typeface="Arial"/>
              <a:cs typeface="Arial"/>
              <a:sym typeface="Arial"/>
            </a:endParaRPr>
          </a:p>
        </p:txBody>
      </p:sp>
      <p:sp>
        <p:nvSpPr>
          <p:cNvPr id="38" name="Shape 1426"/>
          <p:cNvSpPr/>
          <p:nvPr/>
        </p:nvSpPr>
        <p:spPr>
          <a:xfrm>
            <a:off x="6815580" y="2541266"/>
            <a:ext cx="1684995" cy="31550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l">
              <a:defRPr sz="1800">
                <a:solidFill>
                  <a:srgbClr val="000000"/>
                </a:solidFill>
              </a:defRPr>
            </a:pPr>
            <a:r>
              <a:rPr sz="1800" dirty="0">
                <a:solidFill>
                  <a:schemeClr val="bg1"/>
                </a:solidFill>
                <a:latin typeface="+mn-lt"/>
              </a:rPr>
              <a:t>GemFire</a:t>
            </a:r>
          </a:p>
        </p:txBody>
      </p:sp>
      <p:pic>
        <p:nvPicPr>
          <p:cNvPr id="39" name="Picture 2" descr="C:\Users\sdunn\Documents\Pivotal Corporate\presentation\Misc Assets\icon-gemfir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9045" y="2461274"/>
            <a:ext cx="475488" cy="475488"/>
          </a:xfrm>
          <a:prstGeom prst="rect">
            <a:avLst/>
          </a:prstGeom>
          <a:noFill/>
          <a:extLst>
            <a:ext uri="{909E8E84-426E-40dd-AFC4-6F175D3DCCD1}">
              <a14:hiddenFill xmlns:a14="http://schemas.microsoft.com/office/drawing/2010/main">
                <a:solidFill>
                  <a:srgbClr val="FFFFFF"/>
                </a:solidFill>
              </a14:hiddenFill>
            </a:ext>
          </a:extLst>
        </p:spPr>
      </p:pic>
      <p:sp>
        <p:nvSpPr>
          <p:cNvPr id="40" name="Shape 356"/>
          <p:cNvSpPr/>
          <p:nvPr/>
        </p:nvSpPr>
        <p:spPr>
          <a:xfrm>
            <a:off x="372737" y="3457383"/>
            <a:ext cx="2610844" cy="9848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700" b="1">
                <a:uFillTx/>
              </a:defRPr>
            </a:lvl1pPr>
          </a:lstStyle>
          <a:p>
            <a:pPr lvl="0" algn="l">
              <a:defRPr sz="1800" b="0">
                <a:solidFill>
                  <a:srgbClr val="000000"/>
                </a:solidFill>
              </a:defRPr>
            </a:pPr>
            <a:r>
              <a:rPr lang="x-none" sz="1600" b="1" i="1" dirty="0" smtClean="0">
                <a:solidFill>
                  <a:srgbClr val="00CABB"/>
                </a:solidFill>
                <a:latin typeface="Avenir Next Demi Bold"/>
                <a:cs typeface="Avenir Next Demi Bold"/>
              </a:rPr>
              <a:t>Extensible</a:t>
            </a:r>
          </a:p>
          <a:p>
            <a:pPr lvl="0" algn="l">
              <a:defRPr sz="1800" b="0">
                <a:solidFill>
                  <a:srgbClr val="000000"/>
                </a:solidFill>
              </a:defRPr>
            </a:pPr>
            <a:r>
              <a:rPr lang="x-none" sz="1600" i="1" dirty="0" smtClean="0">
                <a:solidFill>
                  <a:srgbClr val="00CABB"/>
                </a:solidFill>
                <a:latin typeface="Avenir Next Demi Bold"/>
                <a:cs typeface="Avenir Next Demi Bold"/>
              </a:rPr>
              <a:t>Open-Source</a:t>
            </a:r>
          </a:p>
          <a:p>
            <a:pPr lvl="0" algn="l">
              <a:defRPr sz="1800" b="0">
                <a:solidFill>
                  <a:srgbClr val="000000"/>
                </a:solidFill>
              </a:defRPr>
            </a:pPr>
            <a:r>
              <a:rPr lang="x-none" sz="1600" i="1" dirty="0" smtClean="0">
                <a:solidFill>
                  <a:srgbClr val="00CABB"/>
                </a:solidFill>
                <a:latin typeface="Avenir Next Demi Bold"/>
                <a:cs typeface="Avenir Next Demi Bold"/>
              </a:rPr>
              <a:t>Fault-Tolerant</a:t>
            </a:r>
          </a:p>
          <a:p>
            <a:pPr algn="l">
              <a:defRPr sz="1800" b="0">
                <a:solidFill>
                  <a:srgbClr val="000000"/>
                </a:solidFill>
              </a:defRPr>
            </a:pPr>
            <a:r>
              <a:rPr lang="x-none" sz="1600" i="1" dirty="0">
                <a:solidFill>
                  <a:srgbClr val="00CABB"/>
                </a:solidFill>
                <a:latin typeface="Avenir Next Demi Bold"/>
                <a:cs typeface="Avenir Next Demi Bold"/>
              </a:rPr>
              <a:t>Horizontally </a:t>
            </a:r>
            <a:r>
              <a:rPr lang="x-none" sz="1600" i="1" dirty="0" smtClean="0">
                <a:solidFill>
                  <a:srgbClr val="00CABB"/>
                </a:solidFill>
                <a:latin typeface="Avenir Next Demi Bold"/>
                <a:cs typeface="Avenir Next Demi Bold"/>
              </a:rPr>
              <a:t>Scalable</a:t>
            </a:r>
            <a:endParaRPr lang="x-none" sz="1600" i="1" dirty="0">
              <a:solidFill>
                <a:srgbClr val="00CABB"/>
              </a:solidFill>
              <a:latin typeface="Avenir Next Demi Bold"/>
              <a:cs typeface="Avenir Next Demi Bold"/>
            </a:endParaRPr>
          </a:p>
        </p:txBody>
      </p:sp>
      <p:sp>
        <p:nvSpPr>
          <p:cNvPr id="41" name="Shape 1426"/>
          <p:cNvSpPr/>
          <p:nvPr/>
        </p:nvSpPr>
        <p:spPr>
          <a:xfrm>
            <a:off x="2723497" y="3776119"/>
            <a:ext cx="938908" cy="4827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l">
              <a:defRPr sz="1800">
                <a:solidFill>
                  <a:srgbClr val="000000"/>
                </a:solidFill>
              </a:defRPr>
            </a:pPr>
            <a:r>
              <a:rPr lang="x-none" sz="1400" dirty="0" smtClean="0">
                <a:solidFill>
                  <a:schemeClr val="bg1"/>
                </a:solidFill>
              </a:rPr>
              <a:t>Data</a:t>
            </a:r>
            <a:endParaRPr lang="en-US" sz="1400" dirty="0" smtClean="0">
              <a:solidFill>
                <a:schemeClr val="bg1"/>
              </a:solidFill>
            </a:endParaRPr>
          </a:p>
          <a:p>
            <a:pPr lvl="0" algn="l">
              <a:defRPr sz="1800">
                <a:solidFill>
                  <a:srgbClr val="000000"/>
                </a:solidFill>
              </a:defRPr>
            </a:pPr>
            <a:r>
              <a:rPr lang="x-none" sz="1400" dirty="0" smtClean="0">
                <a:solidFill>
                  <a:schemeClr val="bg1"/>
                </a:solidFill>
              </a:rPr>
              <a:t>Lake</a:t>
            </a:r>
            <a:endParaRPr sz="1400" dirty="0">
              <a:solidFill>
                <a:schemeClr val="bg1"/>
              </a:solidFill>
            </a:endParaRPr>
          </a:p>
        </p:txBody>
      </p:sp>
      <p:pic>
        <p:nvPicPr>
          <p:cNvPr id="42" name="Picture 21" descr="C:\Users\sdunn\Documents\Pivotal Corporate\presentation\Misc Assets\icon-hawq.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3922" y="3596421"/>
            <a:ext cx="476906" cy="476906"/>
          </a:xfrm>
          <a:prstGeom prst="rect">
            <a:avLst/>
          </a:prstGeom>
          <a:noFill/>
          <a:extLst>
            <a:ext uri="{909E8E84-426E-40dd-AFC4-6F175D3DCCD1}">
              <a14:hiddenFill xmlns:a14="http://schemas.microsoft.com/office/drawing/2010/main">
                <a:solidFill>
                  <a:srgbClr val="FFFFFF"/>
                </a:solidFill>
              </a14:hiddenFill>
            </a:ext>
          </a:extLst>
        </p:spPr>
      </p:pic>
      <p:sp>
        <p:nvSpPr>
          <p:cNvPr id="43" name="Shape 1426"/>
          <p:cNvSpPr/>
          <p:nvPr/>
        </p:nvSpPr>
        <p:spPr>
          <a:xfrm>
            <a:off x="3501370" y="4113759"/>
            <a:ext cx="814244" cy="2334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defRPr sz="1800">
                <a:solidFill>
                  <a:srgbClr val="000000"/>
                </a:solidFill>
              </a:defRPr>
            </a:pPr>
            <a:r>
              <a:rPr lang="en-US" sz="1400" dirty="0" smtClean="0">
                <a:solidFill>
                  <a:schemeClr val="bg1"/>
                </a:solidFill>
              </a:rPr>
              <a:t>HAWQ</a:t>
            </a:r>
            <a:endParaRPr sz="1400" dirty="0">
              <a:solidFill>
                <a:schemeClr val="bg1"/>
              </a:solidFill>
            </a:endParaRPr>
          </a:p>
        </p:txBody>
      </p:sp>
      <p:pic>
        <p:nvPicPr>
          <p:cNvPr id="44" name="Picture 2" descr="C:\Users\sdunn\Documents\Pivotal Corporate\presentation\Misc Assets\icon-greenplum.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48091" y="3596421"/>
            <a:ext cx="478778" cy="478778"/>
          </a:xfrm>
          <a:prstGeom prst="rect">
            <a:avLst/>
          </a:prstGeom>
          <a:noFill/>
          <a:extLst>
            <a:ext uri="{909E8E84-426E-40dd-AFC4-6F175D3DCCD1}">
              <a14:hiddenFill xmlns:a14="http://schemas.microsoft.com/office/drawing/2010/main">
                <a:solidFill>
                  <a:srgbClr val="FFFFFF"/>
                </a:solidFill>
              </a14:hiddenFill>
            </a:ext>
          </a:extLst>
        </p:spPr>
      </p:pic>
      <p:sp>
        <p:nvSpPr>
          <p:cNvPr id="46" name="Shape 1426"/>
          <p:cNvSpPr/>
          <p:nvPr/>
        </p:nvSpPr>
        <p:spPr>
          <a:xfrm>
            <a:off x="4580358" y="4108847"/>
            <a:ext cx="814244" cy="2334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defRPr sz="1800">
                <a:solidFill>
                  <a:srgbClr val="000000"/>
                </a:solidFill>
              </a:defRPr>
            </a:pPr>
            <a:r>
              <a:rPr lang="en-US" sz="1400" dirty="0" smtClean="0">
                <a:solidFill>
                  <a:schemeClr val="bg1"/>
                </a:solidFill>
              </a:rPr>
              <a:t>GPDB</a:t>
            </a:r>
            <a:endParaRPr sz="1400" dirty="0">
              <a:solidFill>
                <a:schemeClr val="bg1"/>
              </a:solidFill>
            </a:endParaRPr>
          </a:p>
        </p:txBody>
      </p:sp>
    </p:spTree>
    <p:extLst>
      <p:ext uri="{BB962C8B-B14F-4D97-AF65-F5344CB8AC3E}">
        <p14:creationId xmlns:p14="http://schemas.microsoft.com/office/powerpoint/2010/main" val="2575093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HAWQ</a:t>
            </a:r>
            <a:endParaRPr lang="en-US" dirty="0"/>
          </a:p>
        </p:txBody>
      </p:sp>
      <p:sp>
        <p:nvSpPr>
          <p:cNvPr id="6" name="Text Placeholder 5"/>
          <p:cNvSpPr>
            <a:spLocks noGrp="1"/>
          </p:cNvSpPr>
          <p:nvPr>
            <p:ph type="body" sz="quarter" idx="11"/>
          </p:nvPr>
        </p:nvSpPr>
        <p:spPr>
          <a:xfrm>
            <a:off x="381000" y="1417320"/>
            <a:ext cx="3626796" cy="3030855"/>
          </a:xfrm>
        </p:spPr>
        <p:txBody>
          <a:bodyPr/>
          <a:lstStyle/>
          <a:p>
            <a:r>
              <a:rPr lang="en-US" dirty="0"/>
              <a:t>Massively Parallel Processing RDBMS on HADOOP</a:t>
            </a:r>
          </a:p>
          <a:p>
            <a:r>
              <a:rPr lang="en-US" dirty="0"/>
              <a:t>ANSI SQL on Hadoop</a:t>
            </a:r>
          </a:p>
          <a:p>
            <a:r>
              <a:rPr lang="en-US" dirty="0"/>
              <a:t>Extremely high performance for analytics (not like Hive)</a:t>
            </a:r>
          </a:p>
          <a:p>
            <a:r>
              <a:rPr lang="en-US" dirty="0"/>
              <a:t>Stores all data directly on HDFS</a:t>
            </a:r>
          </a:p>
          <a:p>
            <a:r>
              <a:rPr lang="en-US" dirty="0"/>
              <a:t>Open-Source</a:t>
            </a:r>
          </a:p>
        </p:txBody>
      </p:sp>
      <p:sp>
        <p:nvSpPr>
          <p:cNvPr id="7" name="Text Placeholder 6"/>
          <p:cNvSpPr>
            <a:spLocks noGrp="1"/>
          </p:cNvSpPr>
          <p:nvPr>
            <p:ph type="body" sz="quarter" idx="12"/>
          </p:nvPr>
        </p:nvSpPr>
        <p:spPr/>
        <p:txBody>
          <a:bodyPr/>
          <a:lstStyle/>
          <a:p>
            <a:r>
              <a:rPr lang="en-US" dirty="0"/>
              <a:t>Advanced SQL analytics in Hadoop</a:t>
            </a:r>
          </a:p>
        </p:txBody>
      </p:sp>
      <p:pic>
        <p:nvPicPr>
          <p:cNvPr id="17" name="pasted-image.png"/>
          <p:cNvPicPr/>
          <p:nvPr/>
        </p:nvPicPr>
        <p:blipFill>
          <a:blip r:embed="rId2">
            <a:extLst/>
          </a:blip>
          <a:stretch>
            <a:fillRect/>
          </a:stretch>
        </p:blipFill>
        <p:spPr>
          <a:xfrm>
            <a:off x="4474821" y="1715027"/>
            <a:ext cx="4316753" cy="2446633"/>
          </a:xfrm>
          <a:prstGeom prst="rect">
            <a:avLst/>
          </a:prstGeom>
          <a:ln w="12700">
            <a:miter lim="400000"/>
          </a:ln>
        </p:spPr>
      </p:pic>
      <p:sp>
        <p:nvSpPr>
          <p:cNvPr id="18" name="Shape 980"/>
          <p:cNvSpPr txBox="1">
            <a:spLocks/>
          </p:cNvSpPr>
          <p:nvPr/>
        </p:nvSpPr>
        <p:spPr>
          <a:xfrm>
            <a:off x="4474820" y="4219948"/>
            <a:ext cx="4316753" cy="346220"/>
          </a:xfrm>
          <a:prstGeom prst="rect">
            <a:avLst/>
          </a:prstGeom>
        </p:spPr>
        <p:txBody>
          <a:bodyPr>
            <a:normAutofit/>
          </a:bodyPr>
          <a:lstStyle>
            <a:lvl1pPr marL="228600" indent="-228600">
              <a:spcBef>
                <a:spcPts val="1200"/>
              </a:spcBef>
              <a:buClr>
                <a:srgbClr val="33928A"/>
              </a:buClr>
              <a:buSzPct val="100000"/>
              <a:buFont typeface="Wingdings"/>
              <a:buChar char="•"/>
              <a:defRPr sz="1700">
                <a:solidFill>
                  <a:srgbClr val="4D4D4D"/>
                </a:solidFill>
                <a:uFill>
                  <a:solidFill>
                    <a:srgbClr val="4D4D4D"/>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marL="0" indent="0" algn="ctr">
              <a:buNone/>
              <a:defRPr sz="1800">
                <a:solidFill>
                  <a:srgbClr val="000000"/>
                </a:solidFill>
              </a:defRPr>
            </a:pPr>
            <a:r>
              <a:rPr lang="en-US" sz="1400" dirty="0" smtClean="0">
                <a:solidFill>
                  <a:schemeClr val="bg1"/>
                </a:solidFill>
              </a:rPr>
              <a:t>Combining SQL with </a:t>
            </a:r>
            <a:r>
              <a:rPr lang="en-US" sz="1400" dirty="0" err="1" smtClean="0">
                <a:solidFill>
                  <a:schemeClr val="bg1"/>
                </a:solidFill>
              </a:rPr>
              <a:t>Hadoop</a:t>
            </a:r>
            <a:r>
              <a:rPr lang="en-US" sz="1400" dirty="0" smtClean="0">
                <a:solidFill>
                  <a:schemeClr val="bg1"/>
                </a:solidFill>
              </a:rPr>
              <a:t> is key for analytics</a:t>
            </a:r>
            <a:endParaRPr lang="en-US" sz="1400" dirty="0">
              <a:solidFill>
                <a:schemeClr val="bg1"/>
              </a:solidFill>
            </a:endParaRPr>
          </a:p>
        </p:txBody>
      </p:sp>
      <p:sp>
        <p:nvSpPr>
          <p:cNvPr id="24" name="Shape 981"/>
          <p:cNvSpPr txBox="1">
            <a:spLocks/>
          </p:cNvSpPr>
          <p:nvPr/>
        </p:nvSpPr>
        <p:spPr>
          <a:xfrm>
            <a:off x="4474820" y="1417320"/>
            <a:ext cx="4316753" cy="29770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defRPr sz="2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lgn="ctr">
              <a:defRPr sz="1800">
                <a:solidFill>
                  <a:srgbClr val="000000"/>
                </a:solidFill>
              </a:defRPr>
            </a:pPr>
            <a:r>
              <a:rPr lang="en-US" sz="1400" dirty="0" smtClean="0">
                <a:solidFill>
                  <a:schemeClr val="bg1"/>
                </a:solidFill>
              </a:rPr>
              <a:t>SQL remains #1 choice for Data Science</a:t>
            </a:r>
            <a:endParaRPr lang="en-US" sz="1400" dirty="0">
              <a:solidFill>
                <a:schemeClr val="bg1"/>
              </a:solidFill>
            </a:endParaRPr>
          </a:p>
        </p:txBody>
      </p:sp>
    </p:spTree>
    <p:extLst>
      <p:ext uri="{BB962C8B-B14F-4D97-AF65-F5344CB8AC3E}">
        <p14:creationId xmlns:p14="http://schemas.microsoft.com/office/powerpoint/2010/main" val="2847431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ape 893"/>
          <p:cNvSpPr/>
          <p:nvPr/>
        </p:nvSpPr>
        <p:spPr>
          <a:xfrm>
            <a:off x="2928981" y="1175989"/>
            <a:ext cx="1951412" cy="640080"/>
          </a:xfrm>
          <a:prstGeom prst="rect">
            <a:avLst/>
          </a:prstGeom>
          <a:ln w="19050">
            <a:solidFill>
              <a:srgbClr val="F27C3A"/>
            </a:solidFill>
            <a:custDash>
              <a:ds d="200000" sp="200000"/>
            </a:custDash>
            <a:miter lim="400000"/>
          </a:ln>
        </p:spPr>
        <p:txBody>
          <a:bodyPr lIns="0" tIns="0" rIns="0" bIns="0" anchor="ctr"/>
          <a:lstStyle/>
          <a:p>
            <a:pPr lvl="0">
              <a:defRPr>
                <a:solidFill>
                  <a:srgbClr val="F27C3A"/>
                </a:solidFill>
              </a:defRPr>
            </a:pPr>
            <a:endParaRPr/>
          </a:p>
        </p:txBody>
      </p:sp>
      <p:sp>
        <p:nvSpPr>
          <p:cNvPr id="48" name="Shape 893"/>
          <p:cNvSpPr/>
          <p:nvPr/>
        </p:nvSpPr>
        <p:spPr>
          <a:xfrm>
            <a:off x="6065952" y="3382458"/>
            <a:ext cx="2757154" cy="857871"/>
          </a:xfrm>
          <a:prstGeom prst="rect">
            <a:avLst/>
          </a:prstGeom>
          <a:ln w="19050">
            <a:solidFill>
              <a:srgbClr val="F27C3A"/>
            </a:solidFill>
            <a:custDash>
              <a:ds d="200000" sp="200000"/>
            </a:custDash>
            <a:miter lim="400000"/>
          </a:ln>
        </p:spPr>
        <p:txBody>
          <a:bodyPr lIns="0" tIns="0" rIns="0" bIns="0" anchor="ctr"/>
          <a:lstStyle/>
          <a:p>
            <a:pPr lvl="0">
              <a:defRPr>
                <a:solidFill>
                  <a:srgbClr val="F27C3A"/>
                </a:solidFill>
              </a:defRPr>
            </a:pPr>
            <a:endParaRPr/>
          </a:p>
        </p:txBody>
      </p:sp>
      <p:sp>
        <p:nvSpPr>
          <p:cNvPr id="26" name="Rounded Rectangle 25"/>
          <p:cNvSpPr/>
          <p:nvPr/>
        </p:nvSpPr>
        <p:spPr>
          <a:xfrm>
            <a:off x="381000" y="1772065"/>
            <a:ext cx="1094923" cy="1315853"/>
          </a:xfrm>
          <a:prstGeom prst="roundRect">
            <a:avLst>
              <a:gd name="adj" fmla="val 8057"/>
            </a:avLst>
          </a:prstGeom>
          <a:solidFill>
            <a:schemeClr val="bg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grpSp>
        <p:nvGrpSpPr>
          <p:cNvPr id="54" name="Group 53"/>
          <p:cNvGrpSpPr/>
          <p:nvPr/>
        </p:nvGrpSpPr>
        <p:grpSpPr>
          <a:xfrm>
            <a:off x="2155661" y="2036274"/>
            <a:ext cx="3566366" cy="1051644"/>
            <a:chOff x="2155661" y="2230988"/>
            <a:chExt cx="3566366" cy="856930"/>
          </a:xfrm>
        </p:grpSpPr>
        <p:sp>
          <p:nvSpPr>
            <p:cNvPr id="4" name="Rectangle 3"/>
            <p:cNvSpPr/>
            <p:nvPr/>
          </p:nvSpPr>
          <p:spPr>
            <a:xfrm>
              <a:off x="2263026" y="2230988"/>
              <a:ext cx="3459001" cy="774678"/>
            </a:xfrm>
            <a:prstGeom prst="rect">
              <a:avLst/>
            </a:prstGeom>
            <a:noFill/>
            <a:ln>
              <a:solidFill>
                <a:srgbClr val="059A9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6" name="Rectangle 5"/>
            <p:cNvSpPr/>
            <p:nvPr/>
          </p:nvSpPr>
          <p:spPr>
            <a:xfrm>
              <a:off x="2155661" y="2313240"/>
              <a:ext cx="3459001" cy="774678"/>
            </a:xfrm>
            <a:prstGeom prst="rect">
              <a:avLst/>
            </a:prstGeom>
            <a:solidFill>
              <a:schemeClr val="bg1"/>
            </a:solidFill>
            <a:ln>
              <a:solidFill>
                <a:srgbClr val="059A9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grpSp>
      <p:sp>
        <p:nvSpPr>
          <p:cNvPr id="7" name="Shape 1426"/>
          <p:cNvSpPr/>
          <p:nvPr/>
        </p:nvSpPr>
        <p:spPr>
          <a:xfrm>
            <a:off x="3192951" y="2574344"/>
            <a:ext cx="515805" cy="2334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l">
              <a:defRPr sz="1800">
                <a:solidFill>
                  <a:srgbClr val="000000"/>
                </a:solidFill>
              </a:defRPr>
            </a:pPr>
            <a:r>
              <a:rPr lang="x-none" sz="1300" dirty="0" smtClean="0">
                <a:solidFill>
                  <a:srgbClr val="29756E"/>
                </a:solidFill>
                <a:latin typeface="+mn-lt"/>
              </a:rPr>
              <a:t>Ingest</a:t>
            </a:r>
            <a:endParaRPr sz="1300" dirty="0">
              <a:solidFill>
                <a:srgbClr val="29756E"/>
              </a:solidFill>
              <a:latin typeface="+mn-lt"/>
            </a:endParaRPr>
          </a:p>
        </p:txBody>
      </p:sp>
      <p:sp>
        <p:nvSpPr>
          <p:cNvPr id="8" name="Shape 1426"/>
          <p:cNvSpPr/>
          <p:nvPr/>
        </p:nvSpPr>
        <p:spPr>
          <a:xfrm>
            <a:off x="3989421" y="2574344"/>
            <a:ext cx="786891" cy="2334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l">
              <a:defRPr sz="1800">
                <a:solidFill>
                  <a:srgbClr val="000000"/>
                </a:solidFill>
              </a:defRPr>
            </a:pPr>
            <a:r>
              <a:rPr lang="x-none" sz="1300" dirty="0" smtClean="0">
                <a:solidFill>
                  <a:srgbClr val="29756E"/>
                </a:solidFill>
                <a:latin typeface="+mn-lt"/>
              </a:rPr>
              <a:t>Transform</a:t>
            </a:r>
            <a:endParaRPr sz="1300" dirty="0">
              <a:solidFill>
                <a:srgbClr val="29756E"/>
              </a:solidFill>
              <a:latin typeface="+mn-lt"/>
            </a:endParaRPr>
          </a:p>
        </p:txBody>
      </p:sp>
      <p:cxnSp>
        <p:nvCxnSpPr>
          <p:cNvPr id="9" name="Straight Arrow Connector 8"/>
          <p:cNvCxnSpPr/>
          <p:nvPr/>
        </p:nvCxnSpPr>
        <p:spPr>
          <a:xfrm flipV="1">
            <a:off x="3715338" y="2679274"/>
            <a:ext cx="193154" cy="734"/>
          </a:xfrm>
          <a:prstGeom prst="straightConnector1">
            <a:avLst/>
          </a:prstGeom>
          <a:ln w="19050" cmpd="sng">
            <a:solidFill>
              <a:schemeClr val="accent1">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0" name="Shape 1426"/>
          <p:cNvSpPr/>
          <p:nvPr/>
        </p:nvSpPr>
        <p:spPr>
          <a:xfrm>
            <a:off x="5088080" y="2565822"/>
            <a:ext cx="454671" cy="2334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l">
              <a:defRPr sz="1800">
                <a:solidFill>
                  <a:srgbClr val="000000"/>
                </a:solidFill>
              </a:defRPr>
            </a:pPr>
            <a:r>
              <a:rPr lang="x-none" sz="1300" dirty="0" smtClean="0">
                <a:solidFill>
                  <a:srgbClr val="29756E"/>
                </a:solidFill>
                <a:latin typeface="+mn-lt"/>
              </a:rPr>
              <a:t>Sink</a:t>
            </a:r>
            <a:endParaRPr sz="1300" dirty="0">
              <a:solidFill>
                <a:srgbClr val="29756E"/>
              </a:solidFill>
              <a:latin typeface="+mn-lt"/>
            </a:endParaRPr>
          </a:p>
        </p:txBody>
      </p:sp>
      <p:sp>
        <p:nvSpPr>
          <p:cNvPr id="12" name="Shape 1204"/>
          <p:cNvSpPr/>
          <p:nvPr/>
        </p:nvSpPr>
        <p:spPr>
          <a:xfrm>
            <a:off x="2181888" y="2807010"/>
            <a:ext cx="912340" cy="23420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000">
                <a:solidFill>
                  <a:srgbClr val="29756E"/>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300" dirty="0">
                <a:solidFill>
                  <a:srgbClr val="29756E"/>
                </a:solidFill>
              </a:rPr>
              <a:t>SpringXD</a:t>
            </a:r>
          </a:p>
        </p:txBody>
      </p:sp>
      <p:cxnSp>
        <p:nvCxnSpPr>
          <p:cNvPr id="13" name="Straight Arrow Connector 12"/>
          <p:cNvCxnSpPr/>
          <p:nvPr/>
        </p:nvCxnSpPr>
        <p:spPr>
          <a:xfrm flipV="1">
            <a:off x="4794326" y="2688641"/>
            <a:ext cx="193154" cy="734"/>
          </a:xfrm>
          <a:prstGeom prst="straightConnector1">
            <a:avLst/>
          </a:prstGeom>
          <a:ln w="19050" cmpd="sng">
            <a:solidFill>
              <a:schemeClr val="accent1">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110011" y="2335112"/>
            <a:ext cx="2681564" cy="708525"/>
          </a:xfrm>
          <a:prstGeom prst="rect">
            <a:avLst/>
          </a:prstGeom>
          <a:solidFill>
            <a:srgbClr val="059A9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cxnSp>
        <p:nvCxnSpPr>
          <p:cNvPr id="14" name="Straight Arrow Connector 13"/>
          <p:cNvCxnSpPr/>
          <p:nvPr/>
        </p:nvCxnSpPr>
        <p:spPr>
          <a:xfrm>
            <a:off x="1475923" y="2637523"/>
            <a:ext cx="679738" cy="0"/>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475923" y="2860385"/>
            <a:ext cx="679738" cy="0"/>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795620" y="3118689"/>
            <a:ext cx="196906" cy="375603"/>
            <a:chOff x="3795620" y="3137543"/>
            <a:chExt cx="176872" cy="301855"/>
          </a:xfrm>
        </p:grpSpPr>
        <p:cxnSp>
          <p:nvCxnSpPr>
            <p:cNvPr id="16" name="Straight Arrow Connector 15"/>
            <p:cNvCxnSpPr/>
            <p:nvPr/>
          </p:nvCxnSpPr>
          <p:spPr>
            <a:xfrm>
              <a:off x="3972492" y="3137543"/>
              <a:ext cx="0" cy="301855"/>
            </a:xfrm>
            <a:prstGeom prst="straightConnector1">
              <a:avLst/>
            </a:prstGeom>
            <a:ln w="28575" cmpd="sng">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795620" y="3137543"/>
              <a:ext cx="0" cy="301855"/>
            </a:xfrm>
            <a:prstGeom prst="straightConnector1">
              <a:avLst/>
            </a:prstGeom>
            <a:ln w="28575" cmpd="sng">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cxnSp>
        <p:nvCxnSpPr>
          <p:cNvPr id="20" name="Straight Arrow Connector 19"/>
          <p:cNvCxnSpPr/>
          <p:nvPr/>
        </p:nvCxnSpPr>
        <p:spPr>
          <a:xfrm>
            <a:off x="5602696" y="3184522"/>
            <a:ext cx="431726" cy="279274"/>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688514" y="3096815"/>
            <a:ext cx="421497" cy="254113"/>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795621" y="1772065"/>
            <a:ext cx="193578" cy="253699"/>
            <a:chOff x="3838571" y="1645199"/>
            <a:chExt cx="150627" cy="380565"/>
          </a:xfrm>
        </p:grpSpPr>
        <p:cxnSp>
          <p:nvCxnSpPr>
            <p:cNvPr id="22" name="Straight Arrow Connector 21"/>
            <p:cNvCxnSpPr/>
            <p:nvPr/>
          </p:nvCxnSpPr>
          <p:spPr>
            <a:xfrm flipH="1" flipV="1">
              <a:off x="3982384" y="1645199"/>
              <a:ext cx="6814" cy="368926"/>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838571" y="1645199"/>
              <a:ext cx="0" cy="380565"/>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cxnSp>
        <p:nvCxnSpPr>
          <p:cNvPr id="24" name="Straight Arrow Connector 23"/>
          <p:cNvCxnSpPr/>
          <p:nvPr/>
        </p:nvCxnSpPr>
        <p:spPr>
          <a:xfrm>
            <a:off x="5722027" y="2856769"/>
            <a:ext cx="387984" cy="0"/>
          </a:xfrm>
          <a:prstGeom prst="straightConnector1">
            <a:avLst/>
          </a:prstGeom>
          <a:ln w="28575" cmpd="sng">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722027" y="2655538"/>
            <a:ext cx="387984" cy="0"/>
          </a:xfrm>
          <a:prstGeom prst="straightConnector1">
            <a:avLst/>
          </a:prstGeom>
          <a:ln w="28575" cmpd="sng">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2"/>
          <a:stretch>
            <a:fillRect/>
          </a:stretch>
        </p:blipFill>
        <p:spPr>
          <a:xfrm>
            <a:off x="511438" y="2466360"/>
            <a:ext cx="413753" cy="413753"/>
          </a:xfrm>
          <a:prstGeom prst="rect">
            <a:avLst/>
          </a:prstGeom>
        </p:spPr>
      </p:pic>
      <p:pic>
        <p:nvPicPr>
          <p:cNvPr id="29" name="Picture 28"/>
          <p:cNvPicPr>
            <a:picLocks noChangeAspect="1"/>
          </p:cNvPicPr>
          <p:nvPr/>
        </p:nvPicPr>
        <p:blipFill>
          <a:blip r:embed="rId3"/>
          <a:stretch>
            <a:fillRect/>
          </a:stretch>
        </p:blipFill>
        <p:spPr>
          <a:xfrm>
            <a:off x="937271" y="2472204"/>
            <a:ext cx="403725" cy="388181"/>
          </a:xfrm>
          <a:prstGeom prst="rect">
            <a:avLst/>
          </a:prstGeom>
        </p:spPr>
      </p:pic>
      <p:pic>
        <p:nvPicPr>
          <p:cNvPr id="30" name="Picture 29"/>
          <p:cNvPicPr>
            <a:picLocks noChangeAspect="1"/>
          </p:cNvPicPr>
          <p:nvPr/>
        </p:nvPicPr>
        <p:blipFill>
          <a:blip r:embed="rId4"/>
          <a:stretch>
            <a:fillRect/>
          </a:stretch>
        </p:blipFill>
        <p:spPr>
          <a:xfrm>
            <a:off x="679645" y="1937479"/>
            <a:ext cx="515252" cy="515252"/>
          </a:xfrm>
          <a:prstGeom prst="rect">
            <a:avLst/>
          </a:prstGeom>
        </p:spPr>
      </p:pic>
      <p:sp>
        <p:nvSpPr>
          <p:cNvPr id="31" name="Shape 895"/>
          <p:cNvSpPr/>
          <p:nvPr/>
        </p:nvSpPr>
        <p:spPr>
          <a:xfrm>
            <a:off x="5562549" y="3526470"/>
            <a:ext cx="512843" cy="153277"/>
          </a:xfrm>
          <a:custGeom>
            <a:avLst/>
            <a:gdLst/>
            <a:ahLst/>
            <a:cxnLst>
              <a:cxn ang="0">
                <a:pos x="wd2" y="hd2"/>
              </a:cxn>
              <a:cxn ang="5400000">
                <a:pos x="wd2" y="hd2"/>
              </a:cxn>
              <a:cxn ang="10800000">
                <a:pos x="wd2" y="hd2"/>
              </a:cxn>
              <a:cxn ang="16200000">
                <a:pos x="wd2" y="hd2"/>
              </a:cxn>
            </a:cxnLst>
            <a:rect l="0" t="0" r="r" b="b"/>
            <a:pathLst>
              <a:path w="21600" h="16201" extrusionOk="0">
                <a:moveTo>
                  <a:pt x="0" y="15710"/>
                </a:moveTo>
                <a:cubicBezTo>
                  <a:pt x="8741" y="-5399"/>
                  <a:pt x="15941" y="-5235"/>
                  <a:pt x="21600" y="16201"/>
                </a:cubicBezTo>
              </a:path>
            </a:pathLst>
          </a:custGeom>
          <a:ln w="25400">
            <a:solidFill>
              <a:schemeClr val="bg1"/>
            </a:solidFill>
            <a:round/>
            <a:tailEnd type="triangle" w="lg" len="med"/>
          </a:ln>
          <a:effectLst>
            <a:outerShdw blurRad="38100" dist="20000" dir="5400000" rotWithShape="0">
              <a:srgbClr val="000000">
                <a:alpha val="38000"/>
              </a:srgbClr>
            </a:outerShdw>
          </a:effectLst>
        </p:spPr>
        <p:txBody>
          <a:bodyPr/>
          <a:lstStyle/>
          <a:p>
            <a:pPr lvl="0"/>
            <a:endParaRPr/>
          </a:p>
        </p:txBody>
      </p:sp>
      <p:sp>
        <p:nvSpPr>
          <p:cNvPr id="32" name="Shape 896"/>
          <p:cNvSpPr/>
          <p:nvPr/>
        </p:nvSpPr>
        <p:spPr>
          <a:xfrm>
            <a:off x="5555267" y="3844989"/>
            <a:ext cx="534750" cy="187758"/>
          </a:xfrm>
          <a:custGeom>
            <a:avLst/>
            <a:gdLst/>
            <a:ahLst/>
            <a:cxnLst>
              <a:cxn ang="0">
                <a:pos x="wd2" y="hd2"/>
              </a:cxn>
              <a:cxn ang="5400000">
                <a:pos x="wd2" y="hd2"/>
              </a:cxn>
              <a:cxn ang="10800000">
                <a:pos x="wd2" y="hd2"/>
              </a:cxn>
              <a:cxn ang="16200000">
                <a:pos x="wd2" y="hd2"/>
              </a:cxn>
            </a:cxnLst>
            <a:rect l="0" t="0" r="r" b="b"/>
            <a:pathLst>
              <a:path w="21600" h="16435" extrusionOk="0">
                <a:moveTo>
                  <a:pt x="21600" y="6920"/>
                </a:moveTo>
                <a:cubicBezTo>
                  <a:pt x="11745" y="21600"/>
                  <a:pt x="4545" y="19293"/>
                  <a:pt x="0" y="0"/>
                </a:cubicBezTo>
              </a:path>
            </a:pathLst>
          </a:custGeom>
          <a:ln w="25400">
            <a:solidFill>
              <a:schemeClr val="bg1"/>
            </a:solidFill>
            <a:round/>
            <a:tailEnd type="triangle" w="lg" len="med"/>
          </a:ln>
          <a:effectLst>
            <a:outerShdw blurRad="38100" dist="20000" dir="5400000" rotWithShape="0">
              <a:srgbClr val="000000">
                <a:alpha val="38000"/>
              </a:srgbClr>
            </a:outerShdw>
          </a:effectLst>
        </p:spPr>
        <p:txBody>
          <a:bodyPr/>
          <a:lstStyle/>
          <a:p>
            <a:pPr lvl="0"/>
            <a:endParaRPr/>
          </a:p>
        </p:txBody>
      </p:sp>
      <p:sp>
        <p:nvSpPr>
          <p:cNvPr id="2" name="Title 1"/>
          <p:cNvSpPr>
            <a:spLocks noGrp="1"/>
          </p:cNvSpPr>
          <p:nvPr>
            <p:ph type="title"/>
          </p:nvPr>
        </p:nvSpPr>
        <p:spPr/>
        <p:txBody>
          <a:bodyPr anchor="ctr"/>
          <a:lstStyle/>
          <a:p>
            <a:r>
              <a:rPr lang="en-US" dirty="0"/>
              <a:t>Developers and Data Scientists </a:t>
            </a:r>
            <a:r>
              <a:rPr lang="en-US" dirty="0" smtClean="0"/>
              <a:t>Can Focus </a:t>
            </a:r>
            <a:r>
              <a:rPr lang="en-US" dirty="0"/>
              <a:t>on</a:t>
            </a:r>
            <a:br>
              <a:rPr lang="en-US" dirty="0"/>
            </a:br>
            <a:r>
              <a:rPr lang="en-US" dirty="0"/>
              <a:t>the </a:t>
            </a:r>
            <a:r>
              <a:rPr lang="en-US" dirty="0">
                <a:solidFill>
                  <a:srgbClr val="F16F3B"/>
                </a:solidFill>
              </a:rPr>
              <a:t>Business Value </a:t>
            </a:r>
            <a:r>
              <a:rPr lang="en-US" dirty="0"/>
              <a:t>of Data</a:t>
            </a:r>
          </a:p>
        </p:txBody>
      </p:sp>
      <p:sp>
        <p:nvSpPr>
          <p:cNvPr id="49" name="Rectangle 48"/>
          <p:cNvSpPr/>
          <p:nvPr/>
        </p:nvSpPr>
        <p:spPr>
          <a:xfrm>
            <a:off x="2638058" y="3513146"/>
            <a:ext cx="2899970" cy="914400"/>
          </a:xfrm>
          <a:prstGeom prst="rect">
            <a:avLst/>
          </a:prstGeom>
          <a:solidFill>
            <a:srgbClr val="059A91"/>
          </a:solidFill>
          <a:ln>
            <a:solidFill>
              <a:srgbClr val="059A9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4D4D4D"/>
              </a:solidFill>
              <a:effectLst/>
              <a:uFill>
                <a:solidFill>
                  <a:srgbClr val="4D4D4D"/>
                </a:solidFill>
              </a:uFill>
              <a:latin typeface="Arial"/>
              <a:ea typeface="Arial"/>
              <a:cs typeface="Arial"/>
              <a:sym typeface="Arial"/>
            </a:endParaRPr>
          </a:p>
        </p:txBody>
      </p:sp>
      <p:pic>
        <p:nvPicPr>
          <p:cNvPr id="56" name="Picture 25" descr="C:\Users\sdunn\Documents\Pivotal Corporate\presentation\Misc Assets\icon-x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0314" y="2263371"/>
            <a:ext cx="475488" cy="475488"/>
          </a:xfrm>
          <a:prstGeom prst="rect">
            <a:avLst/>
          </a:prstGeom>
          <a:noFill/>
          <a:extLst>
            <a:ext uri="{909E8E84-426E-40dd-AFC4-6F175D3DCCD1}">
              <a14:hiddenFill xmlns:a14="http://schemas.microsoft.com/office/drawing/2010/main">
                <a:solidFill>
                  <a:srgbClr val="FFFFFF"/>
                </a:solidFill>
              </a14:hiddenFill>
            </a:ext>
          </a:extLst>
        </p:spPr>
      </p:pic>
      <p:sp>
        <p:nvSpPr>
          <p:cNvPr id="38" name="Shape 1426"/>
          <p:cNvSpPr/>
          <p:nvPr/>
        </p:nvSpPr>
        <p:spPr>
          <a:xfrm>
            <a:off x="6815580" y="2541266"/>
            <a:ext cx="1684995" cy="31550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l">
              <a:defRPr sz="1800">
                <a:solidFill>
                  <a:srgbClr val="000000"/>
                </a:solidFill>
              </a:defRPr>
            </a:pPr>
            <a:r>
              <a:rPr sz="1800" dirty="0">
                <a:solidFill>
                  <a:schemeClr val="bg1"/>
                </a:solidFill>
                <a:latin typeface="+mn-lt"/>
              </a:rPr>
              <a:t>GemFire</a:t>
            </a:r>
          </a:p>
        </p:txBody>
      </p:sp>
      <p:pic>
        <p:nvPicPr>
          <p:cNvPr id="39" name="Picture 2" descr="C:\Users\sdunn\Documents\Pivotal Corporate\presentation\Misc Assets\icon-gemfir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9045" y="2461274"/>
            <a:ext cx="475488" cy="475488"/>
          </a:xfrm>
          <a:prstGeom prst="rect">
            <a:avLst/>
          </a:prstGeom>
          <a:noFill/>
          <a:extLst>
            <a:ext uri="{909E8E84-426E-40dd-AFC4-6F175D3DCCD1}">
              <a14:hiddenFill xmlns:a14="http://schemas.microsoft.com/office/drawing/2010/main">
                <a:solidFill>
                  <a:srgbClr val="FFFFFF"/>
                </a:solidFill>
              </a14:hiddenFill>
            </a:ext>
          </a:extLst>
        </p:spPr>
      </p:pic>
      <p:sp>
        <p:nvSpPr>
          <p:cNvPr id="40" name="Shape 356"/>
          <p:cNvSpPr/>
          <p:nvPr/>
        </p:nvSpPr>
        <p:spPr>
          <a:xfrm>
            <a:off x="372737" y="3457383"/>
            <a:ext cx="2610844" cy="9848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700" b="1">
                <a:uFillTx/>
              </a:defRPr>
            </a:lvl1pPr>
          </a:lstStyle>
          <a:p>
            <a:pPr lvl="0" algn="l">
              <a:defRPr sz="1800" b="0">
                <a:solidFill>
                  <a:srgbClr val="000000"/>
                </a:solidFill>
              </a:defRPr>
            </a:pPr>
            <a:r>
              <a:rPr lang="x-none" sz="1600" b="1" i="1" dirty="0" smtClean="0">
                <a:solidFill>
                  <a:srgbClr val="00CABB"/>
                </a:solidFill>
                <a:latin typeface="Avenir Next Demi Bold"/>
                <a:cs typeface="Avenir Next Demi Bold"/>
              </a:rPr>
              <a:t>Extensible</a:t>
            </a:r>
          </a:p>
          <a:p>
            <a:pPr lvl="0" algn="l">
              <a:defRPr sz="1800" b="0">
                <a:solidFill>
                  <a:srgbClr val="000000"/>
                </a:solidFill>
              </a:defRPr>
            </a:pPr>
            <a:r>
              <a:rPr lang="x-none" sz="1600" i="1" dirty="0" smtClean="0">
                <a:solidFill>
                  <a:srgbClr val="00CABB"/>
                </a:solidFill>
                <a:latin typeface="Avenir Next Demi Bold"/>
                <a:cs typeface="Avenir Next Demi Bold"/>
              </a:rPr>
              <a:t>Open-Source</a:t>
            </a:r>
          </a:p>
          <a:p>
            <a:pPr lvl="0" algn="l">
              <a:defRPr sz="1800" b="0">
                <a:solidFill>
                  <a:srgbClr val="000000"/>
                </a:solidFill>
              </a:defRPr>
            </a:pPr>
            <a:r>
              <a:rPr lang="x-none" sz="1600" i="1" dirty="0" smtClean="0">
                <a:solidFill>
                  <a:srgbClr val="00CABB"/>
                </a:solidFill>
                <a:latin typeface="Avenir Next Demi Bold"/>
                <a:cs typeface="Avenir Next Demi Bold"/>
              </a:rPr>
              <a:t>Fault-Tolerant</a:t>
            </a:r>
          </a:p>
          <a:p>
            <a:pPr algn="l">
              <a:defRPr sz="1800" b="0">
                <a:solidFill>
                  <a:srgbClr val="000000"/>
                </a:solidFill>
              </a:defRPr>
            </a:pPr>
            <a:r>
              <a:rPr lang="x-none" sz="1600" i="1" dirty="0">
                <a:solidFill>
                  <a:srgbClr val="00CABB"/>
                </a:solidFill>
                <a:latin typeface="Avenir Next Demi Bold"/>
                <a:cs typeface="Avenir Next Demi Bold"/>
              </a:rPr>
              <a:t>Horizontally </a:t>
            </a:r>
            <a:r>
              <a:rPr lang="x-none" sz="1600" i="1" dirty="0" smtClean="0">
                <a:solidFill>
                  <a:srgbClr val="00CABB"/>
                </a:solidFill>
                <a:latin typeface="Avenir Next Demi Bold"/>
                <a:cs typeface="Avenir Next Demi Bold"/>
              </a:rPr>
              <a:t>Scalable</a:t>
            </a:r>
            <a:endParaRPr lang="x-none" sz="1600" i="1" dirty="0">
              <a:solidFill>
                <a:srgbClr val="00CABB"/>
              </a:solidFill>
              <a:latin typeface="Avenir Next Demi Bold"/>
              <a:cs typeface="Avenir Next Demi Bold"/>
            </a:endParaRPr>
          </a:p>
        </p:txBody>
      </p:sp>
      <p:sp>
        <p:nvSpPr>
          <p:cNvPr id="41" name="Shape 1426"/>
          <p:cNvSpPr/>
          <p:nvPr/>
        </p:nvSpPr>
        <p:spPr>
          <a:xfrm>
            <a:off x="2723497" y="3776119"/>
            <a:ext cx="938908" cy="4827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l">
              <a:defRPr sz="1800">
                <a:solidFill>
                  <a:srgbClr val="000000"/>
                </a:solidFill>
              </a:defRPr>
            </a:pPr>
            <a:r>
              <a:rPr lang="x-none" sz="1400" smtClean="0">
                <a:solidFill>
                  <a:schemeClr val="bg1"/>
                </a:solidFill>
              </a:rPr>
              <a:t>Data</a:t>
            </a:r>
            <a:endParaRPr lang="en-US" sz="1400" dirty="0" smtClean="0">
              <a:solidFill>
                <a:schemeClr val="bg1"/>
              </a:solidFill>
            </a:endParaRPr>
          </a:p>
          <a:p>
            <a:pPr lvl="0" algn="l">
              <a:defRPr sz="1800">
                <a:solidFill>
                  <a:srgbClr val="000000"/>
                </a:solidFill>
              </a:defRPr>
            </a:pPr>
            <a:r>
              <a:rPr lang="x-none" sz="1400" smtClean="0">
                <a:solidFill>
                  <a:schemeClr val="bg1"/>
                </a:solidFill>
              </a:rPr>
              <a:t>Lake</a:t>
            </a:r>
            <a:endParaRPr sz="1400" dirty="0">
              <a:solidFill>
                <a:schemeClr val="bg1"/>
              </a:solidFill>
            </a:endParaRPr>
          </a:p>
        </p:txBody>
      </p:sp>
      <p:sp>
        <p:nvSpPr>
          <p:cNvPr id="44" name="Rounded Rectangle 43"/>
          <p:cNvSpPr/>
          <p:nvPr/>
        </p:nvSpPr>
        <p:spPr>
          <a:xfrm>
            <a:off x="6110011" y="3444062"/>
            <a:ext cx="2681564" cy="731520"/>
          </a:xfrm>
          <a:prstGeom prst="round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pic>
        <p:nvPicPr>
          <p:cNvPr id="46" name="pasted-image.png"/>
          <p:cNvPicPr/>
          <p:nvPr/>
        </p:nvPicPr>
        <p:blipFill>
          <a:blip r:embed="rId7">
            <a:extLst/>
          </a:blip>
          <a:stretch>
            <a:fillRect/>
          </a:stretch>
        </p:blipFill>
        <p:spPr>
          <a:xfrm>
            <a:off x="8213582" y="3649179"/>
            <a:ext cx="479716" cy="379402"/>
          </a:xfrm>
          <a:prstGeom prst="rect">
            <a:avLst/>
          </a:prstGeom>
          <a:ln w="12700">
            <a:miter lim="400000"/>
          </a:ln>
        </p:spPr>
      </p:pic>
      <p:pic>
        <p:nvPicPr>
          <p:cNvPr id="47" name="Picture 18" descr="C:\Users\sdunn\Documents\Pivotal Corporate\presentation\Misc Assets\Logo_MADlib.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8300" y="3643212"/>
            <a:ext cx="663280" cy="39133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7" descr="image.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911007" y="3563445"/>
            <a:ext cx="1270413" cy="550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Rounded Rectangle 51"/>
          <p:cNvSpPr/>
          <p:nvPr/>
        </p:nvSpPr>
        <p:spPr>
          <a:xfrm>
            <a:off x="2983581" y="1222480"/>
            <a:ext cx="1846773" cy="548640"/>
          </a:xfrm>
          <a:prstGeom prst="roundRect">
            <a:avLst/>
          </a:prstGeom>
          <a:solidFill>
            <a:schemeClr val="bg1"/>
          </a:solidFill>
          <a:ln>
            <a:solidFill>
              <a:srgbClr val="059A9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pic>
        <p:nvPicPr>
          <p:cNvPr id="53" name="pasted-image.png"/>
          <p:cNvPicPr/>
          <p:nvPr/>
        </p:nvPicPr>
        <p:blipFill>
          <a:blip r:embed="rId10">
            <a:extLst/>
          </a:blip>
          <a:stretch>
            <a:fillRect/>
          </a:stretch>
        </p:blipFill>
        <p:spPr>
          <a:xfrm>
            <a:off x="3559689" y="1319669"/>
            <a:ext cx="705470" cy="354262"/>
          </a:xfrm>
          <a:prstGeom prst="rect">
            <a:avLst/>
          </a:prstGeom>
          <a:ln w="12700">
            <a:miter lim="400000"/>
          </a:ln>
        </p:spPr>
      </p:pic>
      <p:pic>
        <p:nvPicPr>
          <p:cNvPr id="57" name="Picture 21" descr="C:\Users\sdunn\Documents\Pivotal Corporate\presentation\Misc Assets\icon-hawq.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73922" y="3596421"/>
            <a:ext cx="476906" cy="476906"/>
          </a:xfrm>
          <a:prstGeom prst="rect">
            <a:avLst/>
          </a:prstGeom>
          <a:noFill/>
          <a:extLst>
            <a:ext uri="{909E8E84-426E-40dd-AFC4-6F175D3DCCD1}">
              <a14:hiddenFill xmlns:a14="http://schemas.microsoft.com/office/drawing/2010/main">
                <a:solidFill>
                  <a:srgbClr val="FFFFFF"/>
                </a:solidFill>
              </a14:hiddenFill>
            </a:ext>
          </a:extLst>
        </p:spPr>
      </p:pic>
      <p:sp>
        <p:nvSpPr>
          <p:cNvPr id="59" name="Shape 1426"/>
          <p:cNvSpPr/>
          <p:nvPr/>
        </p:nvSpPr>
        <p:spPr>
          <a:xfrm>
            <a:off x="3501370" y="4113759"/>
            <a:ext cx="814244" cy="2334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defRPr sz="1800">
                <a:solidFill>
                  <a:srgbClr val="000000"/>
                </a:solidFill>
              </a:defRPr>
            </a:pPr>
            <a:r>
              <a:rPr lang="en-US" sz="1400" dirty="0" smtClean="0">
                <a:solidFill>
                  <a:schemeClr val="bg1"/>
                </a:solidFill>
              </a:rPr>
              <a:t>HAWQ</a:t>
            </a:r>
            <a:endParaRPr sz="1400" dirty="0">
              <a:solidFill>
                <a:schemeClr val="bg1"/>
              </a:solidFill>
            </a:endParaRPr>
          </a:p>
        </p:txBody>
      </p:sp>
      <p:pic>
        <p:nvPicPr>
          <p:cNvPr id="60" name="Picture 2" descr="C:\Users\sdunn\Documents\Pivotal Corporate\presentation\Misc Assets\icon-greenpl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48091" y="3596421"/>
            <a:ext cx="478778" cy="478778"/>
          </a:xfrm>
          <a:prstGeom prst="rect">
            <a:avLst/>
          </a:prstGeom>
          <a:noFill/>
          <a:extLst>
            <a:ext uri="{909E8E84-426E-40dd-AFC4-6F175D3DCCD1}">
              <a14:hiddenFill xmlns:a14="http://schemas.microsoft.com/office/drawing/2010/main">
                <a:solidFill>
                  <a:srgbClr val="FFFFFF"/>
                </a:solidFill>
              </a14:hiddenFill>
            </a:ext>
          </a:extLst>
        </p:spPr>
      </p:pic>
      <p:sp>
        <p:nvSpPr>
          <p:cNvPr id="61" name="Shape 1426"/>
          <p:cNvSpPr/>
          <p:nvPr/>
        </p:nvSpPr>
        <p:spPr>
          <a:xfrm>
            <a:off x="4580358" y="4108847"/>
            <a:ext cx="814244" cy="2334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defRPr sz="1800">
                <a:solidFill>
                  <a:srgbClr val="000000"/>
                </a:solidFill>
              </a:defRPr>
            </a:pPr>
            <a:r>
              <a:rPr lang="en-US" sz="1400" dirty="0" smtClean="0">
                <a:solidFill>
                  <a:schemeClr val="bg1"/>
                </a:solidFill>
              </a:rPr>
              <a:t>GPDB</a:t>
            </a:r>
            <a:endParaRPr sz="1400" dirty="0">
              <a:solidFill>
                <a:schemeClr val="bg1"/>
              </a:solidFill>
            </a:endParaRPr>
          </a:p>
        </p:txBody>
      </p:sp>
    </p:spTree>
    <p:extLst>
      <p:ext uri="{BB962C8B-B14F-4D97-AF65-F5344CB8AC3E}">
        <p14:creationId xmlns:p14="http://schemas.microsoft.com/office/powerpoint/2010/main" val="2074688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ounded Rectangle 80"/>
          <p:cNvSpPr/>
          <p:nvPr/>
        </p:nvSpPr>
        <p:spPr>
          <a:xfrm>
            <a:off x="7428321" y="1273005"/>
            <a:ext cx="1353827" cy="1280160"/>
          </a:xfrm>
          <a:prstGeom prst="roundRect">
            <a:avLst>
              <a:gd name="adj" fmla="val 7327"/>
            </a:avLst>
          </a:prstGeom>
          <a:solidFill>
            <a:schemeClr val="bg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79" name="Rounded Rectangle 78"/>
          <p:cNvSpPr/>
          <p:nvPr/>
        </p:nvSpPr>
        <p:spPr>
          <a:xfrm>
            <a:off x="5144783" y="1273006"/>
            <a:ext cx="1625660" cy="1110217"/>
          </a:xfrm>
          <a:prstGeom prst="roundRect">
            <a:avLst>
              <a:gd name="adj" fmla="val 7327"/>
            </a:avLst>
          </a:prstGeom>
          <a:solidFill>
            <a:schemeClr val="bg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78" name="Rounded Rectangle 77"/>
          <p:cNvSpPr/>
          <p:nvPr/>
        </p:nvSpPr>
        <p:spPr>
          <a:xfrm>
            <a:off x="735291" y="1279640"/>
            <a:ext cx="3836709" cy="582318"/>
          </a:xfrm>
          <a:prstGeom prst="roundRect">
            <a:avLst/>
          </a:prstGeom>
          <a:solidFill>
            <a:schemeClr val="bg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61" name="Rectangle 60"/>
          <p:cNvSpPr/>
          <p:nvPr/>
        </p:nvSpPr>
        <p:spPr>
          <a:xfrm>
            <a:off x="976913" y="3863854"/>
            <a:ext cx="7814661" cy="584321"/>
          </a:xfrm>
          <a:prstGeom prst="rect">
            <a:avLst/>
          </a:prstGeom>
          <a:solidFill>
            <a:srgbClr val="059A9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4D4D4D"/>
              </a:solidFill>
              <a:effectLst/>
              <a:uFill>
                <a:solidFill>
                  <a:srgbClr val="4D4D4D"/>
                </a:solidFill>
              </a:uFill>
              <a:latin typeface="Arial"/>
              <a:ea typeface="Arial"/>
              <a:cs typeface="Arial"/>
              <a:sym typeface="Arial"/>
            </a:endParaRPr>
          </a:p>
        </p:txBody>
      </p:sp>
      <p:sp>
        <p:nvSpPr>
          <p:cNvPr id="2" name="Title 1"/>
          <p:cNvSpPr>
            <a:spLocks noGrp="1"/>
          </p:cNvSpPr>
          <p:nvPr>
            <p:ph type="title"/>
          </p:nvPr>
        </p:nvSpPr>
        <p:spPr/>
        <p:txBody>
          <a:bodyPr/>
          <a:lstStyle/>
          <a:p>
            <a:r>
              <a:rPr lang="en-US" dirty="0"/>
              <a:t>Data Streaming Reference Architecture</a:t>
            </a:r>
          </a:p>
        </p:txBody>
      </p:sp>
      <p:sp>
        <p:nvSpPr>
          <p:cNvPr id="3" name="TextBox 31"/>
          <p:cNvSpPr txBox="1">
            <a:spLocks noChangeArrowheads="1"/>
          </p:cNvSpPr>
          <p:nvPr/>
        </p:nvSpPr>
        <p:spPr bwMode="auto">
          <a:xfrm>
            <a:off x="2076527" y="1004399"/>
            <a:ext cx="11095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dirty="0" smtClean="0">
                <a:solidFill>
                  <a:schemeClr val="bg1"/>
                </a:solidFill>
                <a:latin typeface="Avenir Next Demi Bold"/>
                <a:cs typeface="Avenir Next Demi Bold"/>
              </a:rPr>
              <a:t>Data Feeds</a:t>
            </a:r>
            <a:endParaRPr lang="en-US" sz="1400" dirty="0">
              <a:solidFill>
                <a:schemeClr val="bg1"/>
              </a:solidFill>
              <a:latin typeface="Avenir Next Demi Bold"/>
              <a:cs typeface="Avenir Next Demi Bold"/>
            </a:endParaRPr>
          </a:p>
        </p:txBody>
      </p:sp>
      <p:pic>
        <p:nvPicPr>
          <p:cNvPr id="4" name="Picture 3"/>
          <p:cNvPicPr>
            <a:picLocks noChangeAspect="1"/>
          </p:cNvPicPr>
          <p:nvPr/>
        </p:nvPicPr>
        <p:blipFill>
          <a:blip r:embed="rId2"/>
          <a:stretch>
            <a:fillRect/>
          </a:stretch>
        </p:blipFill>
        <p:spPr>
          <a:xfrm>
            <a:off x="5540324" y="1893809"/>
            <a:ext cx="908479" cy="374441"/>
          </a:xfrm>
          <a:prstGeom prst="rect">
            <a:avLst/>
          </a:prstGeom>
        </p:spPr>
      </p:pic>
      <p:sp>
        <p:nvSpPr>
          <p:cNvPr id="5" name="TextBox 31"/>
          <p:cNvSpPr txBox="1">
            <a:spLocks noChangeArrowheads="1"/>
          </p:cNvSpPr>
          <p:nvPr/>
        </p:nvSpPr>
        <p:spPr bwMode="auto">
          <a:xfrm>
            <a:off x="5100439" y="1002697"/>
            <a:ext cx="17171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dirty="0" smtClean="0">
                <a:solidFill>
                  <a:schemeClr val="bg1"/>
                </a:solidFill>
                <a:latin typeface="Avenir Next Demi Bold"/>
                <a:cs typeface="Avenir Next Demi Bold"/>
              </a:rPr>
              <a:t>Transactional Apps</a:t>
            </a:r>
            <a:endParaRPr lang="en-US" sz="1400" dirty="0">
              <a:solidFill>
                <a:schemeClr val="bg1"/>
              </a:solidFill>
              <a:latin typeface="Avenir Next Demi Bold"/>
              <a:cs typeface="Avenir Next Demi Bold"/>
            </a:endParaRPr>
          </a:p>
        </p:txBody>
      </p:sp>
      <p:sp>
        <p:nvSpPr>
          <p:cNvPr id="6" name="TextBox 34"/>
          <p:cNvSpPr txBox="1">
            <a:spLocks noChangeArrowheads="1"/>
          </p:cNvSpPr>
          <p:nvPr/>
        </p:nvSpPr>
        <p:spPr bwMode="auto">
          <a:xfrm>
            <a:off x="7469483" y="997338"/>
            <a:ext cx="12715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dirty="0">
                <a:solidFill>
                  <a:schemeClr val="bg1"/>
                </a:solidFill>
                <a:latin typeface="Avenir Next Demi Bold"/>
                <a:cs typeface="Avenir Next Demi Bold"/>
              </a:rPr>
              <a:t>Analytic Apps</a:t>
            </a:r>
          </a:p>
        </p:txBody>
      </p:sp>
      <p:cxnSp>
        <p:nvCxnSpPr>
          <p:cNvPr id="7" name="Straight Arrow Connector 6"/>
          <p:cNvCxnSpPr/>
          <p:nvPr/>
        </p:nvCxnSpPr>
        <p:spPr>
          <a:xfrm>
            <a:off x="1193002" y="1874917"/>
            <a:ext cx="0" cy="301665"/>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976914" y="2247746"/>
            <a:ext cx="3446598" cy="664304"/>
          </a:xfrm>
          <a:prstGeom prst="rect">
            <a:avLst/>
          </a:prstGeom>
          <a:solidFill>
            <a:srgbClr val="059A9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cxnSp>
        <p:nvCxnSpPr>
          <p:cNvPr id="14" name="Straight Arrow Connector 13"/>
          <p:cNvCxnSpPr>
            <a:stCxn id="66" idx="1"/>
            <a:endCxn id="65" idx="3"/>
          </p:cNvCxnSpPr>
          <p:nvPr/>
        </p:nvCxnSpPr>
        <p:spPr>
          <a:xfrm flipH="1">
            <a:off x="4749312" y="3424562"/>
            <a:ext cx="275309" cy="0"/>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6" name="Shape 1426"/>
          <p:cNvSpPr/>
          <p:nvPr/>
        </p:nvSpPr>
        <p:spPr>
          <a:xfrm>
            <a:off x="1818756" y="2479790"/>
            <a:ext cx="1738405" cy="20021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l">
              <a:defRPr sz="1800">
                <a:solidFill>
                  <a:srgbClr val="000000"/>
                </a:solidFill>
              </a:defRPr>
            </a:pPr>
            <a:r>
              <a:rPr lang="x-none" sz="1400" dirty="0" smtClean="0">
                <a:solidFill>
                  <a:schemeClr val="bg1"/>
                </a:solidFill>
              </a:rPr>
              <a:t>Data Stream Pipeline</a:t>
            </a:r>
            <a:endParaRPr sz="1400" dirty="0">
              <a:solidFill>
                <a:schemeClr val="bg1"/>
              </a:solidFill>
            </a:endParaRPr>
          </a:p>
        </p:txBody>
      </p:sp>
      <p:pic>
        <p:nvPicPr>
          <p:cNvPr id="18" name="pasted-image.png"/>
          <p:cNvPicPr/>
          <p:nvPr/>
        </p:nvPicPr>
        <p:blipFill>
          <a:blip r:embed="rId3">
            <a:extLst/>
          </a:blip>
          <a:stretch>
            <a:fillRect/>
          </a:stretch>
        </p:blipFill>
        <p:spPr>
          <a:xfrm>
            <a:off x="1123372" y="1308719"/>
            <a:ext cx="666566" cy="562666"/>
          </a:xfrm>
          <a:prstGeom prst="rect">
            <a:avLst/>
          </a:prstGeom>
          <a:ln w="12700">
            <a:miter lim="400000"/>
          </a:ln>
        </p:spPr>
      </p:pic>
      <p:pic>
        <p:nvPicPr>
          <p:cNvPr id="19" name="Picture 18"/>
          <p:cNvPicPr>
            <a:picLocks noChangeAspect="1"/>
          </p:cNvPicPr>
          <p:nvPr/>
        </p:nvPicPr>
        <p:blipFill>
          <a:blip r:embed="rId4"/>
          <a:stretch>
            <a:fillRect/>
          </a:stretch>
        </p:blipFill>
        <p:spPr>
          <a:xfrm>
            <a:off x="823146" y="1324168"/>
            <a:ext cx="454091" cy="468153"/>
          </a:xfrm>
          <a:prstGeom prst="rect">
            <a:avLst/>
          </a:prstGeom>
        </p:spPr>
      </p:pic>
      <p:pic>
        <p:nvPicPr>
          <p:cNvPr id="20" name="Picture 19"/>
          <p:cNvPicPr>
            <a:picLocks noChangeAspect="1"/>
          </p:cNvPicPr>
          <p:nvPr/>
        </p:nvPicPr>
        <p:blipFill>
          <a:blip r:embed="rId5"/>
          <a:stretch>
            <a:fillRect/>
          </a:stretch>
        </p:blipFill>
        <p:spPr>
          <a:xfrm>
            <a:off x="2058917" y="1380075"/>
            <a:ext cx="380345" cy="380345"/>
          </a:xfrm>
          <a:prstGeom prst="rect">
            <a:avLst/>
          </a:prstGeom>
        </p:spPr>
      </p:pic>
      <p:pic>
        <p:nvPicPr>
          <p:cNvPr id="21" name="Picture 20"/>
          <p:cNvPicPr>
            <a:picLocks noChangeAspect="1"/>
          </p:cNvPicPr>
          <p:nvPr/>
        </p:nvPicPr>
        <p:blipFill>
          <a:blip r:embed="rId6"/>
          <a:stretch>
            <a:fillRect/>
          </a:stretch>
        </p:blipFill>
        <p:spPr>
          <a:xfrm>
            <a:off x="2466979" y="1380075"/>
            <a:ext cx="354803" cy="354803"/>
          </a:xfrm>
          <a:prstGeom prst="rect">
            <a:avLst/>
          </a:prstGeom>
        </p:spPr>
      </p:pic>
      <p:pic>
        <p:nvPicPr>
          <p:cNvPr id="22" name="Picture 21"/>
          <p:cNvPicPr>
            <a:picLocks noChangeAspect="1"/>
          </p:cNvPicPr>
          <p:nvPr/>
        </p:nvPicPr>
        <p:blipFill>
          <a:blip r:embed="rId7"/>
          <a:stretch>
            <a:fillRect/>
          </a:stretch>
        </p:blipFill>
        <p:spPr>
          <a:xfrm>
            <a:off x="1685111" y="1329894"/>
            <a:ext cx="281711" cy="519037"/>
          </a:xfrm>
          <a:prstGeom prst="rect">
            <a:avLst/>
          </a:prstGeom>
        </p:spPr>
      </p:pic>
      <p:pic>
        <p:nvPicPr>
          <p:cNvPr id="23" name="Picture 22"/>
          <p:cNvPicPr>
            <a:picLocks noChangeAspect="1"/>
          </p:cNvPicPr>
          <p:nvPr/>
        </p:nvPicPr>
        <p:blipFill>
          <a:blip r:embed="rId8"/>
          <a:stretch>
            <a:fillRect/>
          </a:stretch>
        </p:blipFill>
        <p:spPr>
          <a:xfrm>
            <a:off x="2874326" y="1403954"/>
            <a:ext cx="346204" cy="332874"/>
          </a:xfrm>
          <a:prstGeom prst="rect">
            <a:avLst/>
          </a:prstGeom>
        </p:spPr>
      </p:pic>
      <p:pic>
        <p:nvPicPr>
          <p:cNvPr id="24" name="Picture 23"/>
          <p:cNvPicPr>
            <a:picLocks noChangeAspect="1"/>
          </p:cNvPicPr>
          <p:nvPr/>
        </p:nvPicPr>
        <p:blipFill>
          <a:blip r:embed="rId9"/>
          <a:stretch>
            <a:fillRect/>
          </a:stretch>
        </p:blipFill>
        <p:spPr>
          <a:xfrm>
            <a:off x="3263034" y="1356901"/>
            <a:ext cx="403520" cy="403520"/>
          </a:xfrm>
          <a:prstGeom prst="rect">
            <a:avLst/>
          </a:prstGeom>
        </p:spPr>
      </p:pic>
      <p:cxnSp>
        <p:nvCxnSpPr>
          <p:cNvPr id="25" name="Straight Arrow Connector 24"/>
          <p:cNvCxnSpPr/>
          <p:nvPr/>
        </p:nvCxnSpPr>
        <p:spPr>
          <a:xfrm>
            <a:off x="1492201" y="1874917"/>
            <a:ext cx="0" cy="301665"/>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791400" y="1874917"/>
            <a:ext cx="0" cy="301665"/>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090599" y="1874917"/>
            <a:ext cx="0" cy="301665"/>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389798" y="1873773"/>
            <a:ext cx="0" cy="303953"/>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2688997" y="1873773"/>
            <a:ext cx="0" cy="303953"/>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988196" y="1863661"/>
            <a:ext cx="0" cy="324176"/>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287395" y="1863661"/>
            <a:ext cx="0" cy="324176"/>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586594" y="1863661"/>
            <a:ext cx="0" cy="324176"/>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885793" y="1863661"/>
            <a:ext cx="0" cy="324176"/>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10"/>
          <a:stretch>
            <a:fillRect/>
          </a:stretch>
        </p:blipFill>
        <p:spPr>
          <a:xfrm>
            <a:off x="3707992" y="1388505"/>
            <a:ext cx="368578" cy="368578"/>
          </a:xfrm>
          <a:prstGeom prst="rect">
            <a:avLst/>
          </a:prstGeom>
        </p:spPr>
      </p:pic>
      <p:pic>
        <p:nvPicPr>
          <p:cNvPr id="35" name="Picture 34"/>
          <p:cNvPicPr>
            <a:picLocks noChangeAspect="1"/>
          </p:cNvPicPr>
          <p:nvPr/>
        </p:nvPicPr>
        <p:blipFill>
          <a:blip r:embed="rId11"/>
          <a:stretch>
            <a:fillRect/>
          </a:stretch>
        </p:blipFill>
        <p:spPr>
          <a:xfrm>
            <a:off x="4074528" y="1394439"/>
            <a:ext cx="441841" cy="441841"/>
          </a:xfrm>
          <a:prstGeom prst="rect">
            <a:avLst/>
          </a:prstGeom>
        </p:spPr>
      </p:pic>
      <p:cxnSp>
        <p:nvCxnSpPr>
          <p:cNvPr id="36" name="Straight Arrow Connector 35"/>
          <p:cNvCxnSpPr/>
          <p:nvPr/>
        </p:nvCxnSpPr>
        <p:spPr>
          <a:xfrm>
            <a:off x="4184992" y="1863661"/>
            <a:ext cx="0" cy="324176"/>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1872683" y="2926240"/>
            <a:ext cx="0" cy="223952"/>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731750" y="2941689"/>
            <a:ext cx="0" cy="219758"/>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215094" y="2910791"/>
            <a:ext cx="0" cy="223952"/>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066438" y="2933965"/>
            <a:ext cx="0" cy="219758"/>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41" name="Picture 7"/>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821782" y="3911903"/>
            <a:ext cx="1520008" cy="4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p:cNvPicPr>
            <a:picLocks noChangeAspect="1"/>
          </p:cNvPicPr>
          <p:nvPr/>
        </p:nvPicPr>
        <p:blipFill>
          <a:blip r:embed="rId13"/>
          <a:stretch>
            <a:fillRect/>
          </a:stretch>
        </p:blipFill>
        <p:spPr>
          <a:xfrm>
            <a:off x="6144581" y="1356573"/>
            <a:ext cx="487793" cy="487794"/>
          </a:xfrm>
          <a:prstGeom prst="rect">
            <a:avLst/>
          </a:prstGeom>
        </p:spPr>
      </p:pic>
      <p:pic>
        <p:nvPicPr>
          <p:cNvPr id="44" name="Picture 43"/>
          <p:cNvPicPr>
            <a:picLocks noChangeAspect="1"/>
          </p:cNvPicPr>
          <p:nvPr/>
        </p:nvPicPr>
        <p:blipFill>
          <a:blip r:embed="rId14"/>
          <a:stretch>
            <a:fillRect/>
          </a:stretch>
        </p:blipFill>
        <p:spPr>
          <a:xfrm>
            <a:off x="5320574" y="1406373"/>
            <a:ext cx="437994" cy="437994"/>
          </a:xfrm>
          <a:prstGeom prst="rect">
            <a:avLst/>
          </a:prstGeom>
        </p:spPr>
      </p:pic>
      <p:pic>
        <p:nvPicPr>
          <p:cNvPr id="45" name="Picture 44"/>
          <p:cNvPicPr>
            <a:picLocks noChangeAspect="1"/>
          </p:cNvPicPr>
          <p:nvPr/>
        </p:nvPicPr>
        <p:blipFill>
          <a:blip r:embed="rId15"/>
          <a:stretch>
            <a:fillRect/>
          </a:stretch>
        </p:blipFill>
        <p:spPr>
          <a:xfrm>
            <a:off x="5834888" y="1399263"/>
            <a:ext cx="278798" cy="409458"/>
          </a:xfrm>
          <a:prstGeom prst="rect">
            <a:avLst/>
          </a:prstGeom>
        </p:spPr>
      </p:pic>
      <p:pic>
        <p:nvPicPr>
          <p:cNvPr id="46" name="Picture 45"/>
          <p:cNvPicPr>
            <a:picLocks noChangeAspect="1"/>
          </p:cNvPicPr>
          <p:nvPr/>
        </p:nvPicPr>
        <p:blipFill>
          <a:blip r:embed="rId16"/>
          <a:stretch>
            <a:fillRect/>
          </a:stretch>
        </p:blipFill>
        <p:spPr>
          <a:xfrm>
            <a:off x="6171184" y="1881804"/>
            <a:ext cx="480908" cy="401895"/>
          </a:xfrm>
          <a:prstGeom prst="rect">
            <a:avLst/>
          </a:prstGeom>
        </p:spPr>
      </p:pic>
      <p:pic>
        <p:nvPicPr>
          <p:cNvPr id="47" name="Picture 46"/>
          <p:cNvPicPr>
            <a:picLocks noChangeAspect="1"/>
          </p:cNvPicPr>
          <p:nvPr/>
        </p:nvPicPr>
        <p:blipFill>
          <a:blip r:embed="rId17"/>
          <a:stretch>
            <a:fillRect/>
          </a:stretch>
        </p:blipFill>
        <p:spPr>
          <a:xfrm>
            <a:off x="5378554" y="1910679"/>
            <a:ext cx="335103" cy="335103"/>
          </a:xfrm>
          <a:prstGeom prst="rect">
            <a:avLst/>
          </a:prstGeom>
        </p:spPr>
      </p:pic>
      <p:pic>
        <p:nvPicPr>
          <p:cNvPr id="48" name="Picture 7"/>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763573" y="3907397"/>
            <a:ext cx="1520008" cy="4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Straight Arrow Connector 48"/>
          <p:cNvCxnSpPr/>
          <p:nvPr/>
        </p:nvCxnSpPr>
        <p:spPr>
          <a:xfrm>
            <a:off x="8031638" y="2583738"/>
            <a:ext cx="0" cy="552262"/>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8200118" y="2553165"/>
            <a:ext cx="0" cy="576335"/>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4486852" y="2402355"/>
            <a:ext cx="799335" cy="717994"/>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4649141" y="2443463"/>
            <a:ext cx="769092" cy="680584"/>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53" name="Picture 52" descr="app2.png"/>
          <p:cNvPicPr>
            <a:picLocks noChangeAspect="1"/>
          </p:cNvPicPr>
          <p:nvPr/>
        </p:nvPicPr>
        <p:blipFill>
          <a:blip r:embed="rId18"/>
          <a:srcRect/>
          <a:stretch>
            <a:fillRect/>
          </a:stretch>
        </p:blipFill>
        <p:spPr bwMode="auto">
          <a:xfrm>
            <a:off x="7645329" y="1317558"/>
            <a:ext cx="919810" cy="594554"/>
          </a:xfrm>
          <a:prstGeom prst="rect">
            <a:avLst/>
          </a:prstGeom>
          <a:noFill/>
          <a:ln w="6350">
            <a:solidFill>
              <a:schemeClr val="bg1">
                <a:lumMod val="50000"/>
              </a:schemeClr>
            </a:solidFill>
            <a:miter lim="800000"/>
            <a:headEnd/>
            <a:tailEnd/>
          </a:ln>
          <a:effectLst>
            <a:outerShdw blurRad="40005" dist="19939" dir="5400000" sy="23000" kx="-1199993" algn="bl" rotWithShape="0">
              <a:srgbClr val="000000">
                <a:alpha val="28000"/>
              </a:srgbClr>
            </a:outerShdw>
          </a:effectLst>
          <a:extLst/>
        </p:spPr>
      </p:pic>
      <p:pic>
        <p:nvPicPr>
          <p:cNvPr id="54" name="Picture 36"/>
          <p:cNvPicPr>
            <a:picLocks noChangeAspect="1"/>
          </p:cNvPicPr>
          <p:nvPr/>
        </p:nvPicPr>
        <p:blipFill>
          <a:blip r:embed="rId19">
            <a:extLst>
              <a:ext uri="{28A0092B-C50C-407E-A947-70E740481C1C}">
                <a14:useLocalDpi xmlns:a14="http://schemas.microsoft.com/office/drawing/2010/main" val="0"/>
              </a:ext>
            </a:extLst>
          </a:blip>
          <a:srcRect r="43028"/>
          <a:stretch>
            <a:fillRect/>
          </a:stretch>
        </p:blipFill>
        <p:spPr bwMode="auto">
          <a:xfrm>
            <a:off x="7866743" y="2268250"/>
            <a:ext cx="476983" cy="199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35"/>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7546476" y="1967597"/>
            <a:ext cx="1117517" cy="2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9" name="Straight Arrow Connector 82"/>
          <p:cNvCxnSpPr/>
          <p:nvPr/>
        </p:nvCxnSpPr>
        <p:spPr>
          <a:xfrm rot="10800000" flipV="1">
            <a:off x="976914" y="2579899"/>
            <a:ext cx="10891" cy="1576116"/>
          </a:xfrm>
          <a:prstGeom prst="curvedConnector3">
            <a:avLst>
              <a:gd name="adj1" fmla="val 4282142"/>
            </a:avLst>
          </a:prstGeom>
          <a:ln w="28575" cmpd="sng">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82"/>
          <p:cNvCxnSpPr/>
          <p:nvPr/>
        </p:nvCxnSpPr>
        <p:spPr>
          <a:xfrm rot="16200000" flipH="1" flipV="1">
            <a:off x="6911241" y="2417509"/>
            <a:ext cx="1212" cy="1386251"/>
          </a:xfrm>
          <a:prstGeom prst="curvedConnector3">
            <a:avLst>
              <a:gd name="adj1" fmla="val -39766171"/>
            </a:avLst>
          </a:prstGeom>
          <a:ln w="28575" cmpd="sng">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982359" y="3150242"/>
            <a:ext cx="1745822" cy="548640"/>
          </a:xfrm>
          <a:prstGeom prst="rect">
            <a:avLst/>
          </a:prstGeom>
          <a:solidFill>
            <a:schemeClr val="bg1"/>
          </a:solidFill>
          <a:ln w="25400" cap="flat">
            <a:solidFill>
              <a:srgbClr val="059A9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rgbClr val="202F38"/>
                </a:solidFill>
                <a:effectLst/>
                <a:uFill>
                  <a:solidFill>
                    <a:srgbClr val="4D4D4D"/>
                  </a:solidFill>
                </a:uFill>
                <a:latin typeface="Arial"/>
                <a:ea typeface="Arial"/>
                <a:cs typeface="Arial"/>
                <a:sym typeface="Arial"/>
              </a:rPr>
              <a:t>Distributed</a:t>
            </a:r>
          </a:p>
          <a:p>
            <a:pPr marL="0" marR="0" indent="0" algn="ctr" defTabSz="9144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rgbClr val="202F38"/>
                </a:solidFill>
                <a:effectLst/>
                <a:uFill>
                  <a:solidFill>
                    <a:srgbClr val="4D4D4D"/>
                  </a:solidFill>
                </a:uFill>
                <a:latin typeface="Arial"/>
                <a:ea typeface="Arial"/>
                <a:cs typeface="Arial"/>
                <a:sym typeface="Arial"/>
              </a:rPr>
              <a:t>Computing</a:t>
            </a:r>
            <a:endParaRPr kumimoji="0" lang="en-US" sz="1400" b="0" i="0" u="none" strike="noStrike" cap="none" spc="0" normalizeH="0" baseline="0" dirty="0">
              <a:ln>
                <a:noFill/>
              </a:ln>
              <a:solidFill>
                <a:srgbClr val="202F38"/>
              </a:solidFill>
              <a:effectLst/>
              <a:uFill>
                <a:solidFill>
                  <a:srgbClr val="4D4D4D"/>
                </a:solidFill>
              </a:uFill>
              <a:latin typeface="Arial"/>
              <a:ea typeface="Arial"/>
              <a:cs typeface="Arial"/>
              <a:sym typeface="Arial"/>
            </a:endParaRPr>
          </a:p>
        </p:txBody>
      </p:sp>
      <p:sp>
        <p:nvSpPr>
          <p:cNvPr id="65" name="Rectangle 64"/>
          <p:cNvSpPr/>
          <p:nvPr/>
        </p:nvSpPr>
        <p:spPr>
          <a:xfrm>
            <a:off x="3003490" y="3150242"/>
            <a:ext cx="1745822" cy="548640"/>
          </a:xfrm>
          <a:prstGeom prst="rect">
            <a:avLst/>
          </a:prstGeom>
          <a:solidFill>
            <a:schemeClr val="bg1"/>
          </a:solidFill>
          <a:ln w="25400" cap="flat">
            <a:solidFill>
              <a:srgbClr val="059A9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rgbClr val="202F38"/>
                </a:solidFill>
                <a:effectLst/>
                <a:uFill>
                  <a:solidFill>
                    <a:srgbClr val="4D4D4D"/>
                  </a:solidFill>
                </a:uFill>
                <a:latin typeface="Arial"/>
                <a:ea typeface="Arial"/>
                <a:cs typeface="Arial"/>
                <a:sym typeface="Arial"/>
              </a:rPr>
              <a:t>Real-Time Data</a:t>
            </a:r>
            <a:endParaRPr kumimoji="0" lang="en-US" sz="1400" b="0" i="0" u="none" strike="noStrike" cap="none" spc="0" normalizeH="0" baseline="0" dirty="0">
              <a:ln>
                <a:noFill/>
              </a:ln>
              <a:solidFill>
                <a:srgbClr val="202F38"/>
              </a:solidFill>
              <a:effectLst/>
              <a:uFill>
                <a:solidFill>
                  <a:srgbClr val="4D4D4D"/>
                </a:solidFill>
              </a:uFill>
              <a:latin typeface="Arial"/>
              <a:ea typeface="Arial"/>
              <a:cs typeface="Arial"/>
              <a:sym typeface="Arial"/>
            </a:endParaRPr>
          </a:p>
        </p:txBody>
      </p:sp>
      <p:sp>
        <p:nvSpPr>
          <p:cNvPr id="66" name="Rectangle 65"/>
          <p:cNvSpPr/>
          <p:nvPr/>
        </p:nvSpPr>
        <p:spPr>
          <a:xfrm>
            <a:off x="5024621" y="3150242"/>
            <a:ext cx="1745822" cy="548640"/>
          </a:xfrm>
          <a:prstGeom prst="rect">
            <a:avLst/>
          </a:prstGeom>
          <a:solidFill>
            <a:schemeClr val="bg1"/>
          </a:solidFill>
          <a:ln w="25400" cap="flat">
            <a:solidFill>
              <a:srgbClr val="059A9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a:solidFill>
                  <a:srgbClr val="202F38"/>
                </a:solidFill>
              </a:rPr>
              <a:t>Expert Systems &amp; </a:t>
            </a:r>
            <a:r>
              <a:rPr lang="en-US" sz="1400" dirty="0" smtClean="0">
                <a:solidFill>
                  <a:srgbClr val="202F38"/>
                </a:solidFill>
              </a:rPr>
              <a:t/>
            </a:r>
            <a:br>
              <a:rPr lang="en-US" sz="1400" dirty="0" smtClean="0">
                <a:solidFill>
                  <a:srgbClr val="202F38"/>
                </a:solidFill>
              </a:rPr>
            </a:br>
            <a:r>
              <a:rPr lang="en-US" sz="1400" dirty="0" smtClean="0">
                <a:solidFill>
                  <a:srgbClr val="202F38"/>
                </a:solidFill>
              </a:rPr>
              <a:t>Machine </a:t>
            </a:r>
            <a:r>
              <a:rPr lang="en-US" sz="1400" dirty="0">
                <a:solidFill>
                  <a:srgbClr val="202F38"/>
                </a:solidFill>
              </a:rPr>
              <a:t>Learning</a:t>
            </a:r>
          </a:p>
        </p:txBody>
      </p:sp>
      <p:sp>
        <p:nvSpPr>
          <p:cNvPr id="67" name="Rectangle 66"/>
          <p:cNvSpPr/>
          <p:nvPr/>
        </p:nvSpPr>
        <p:spPr>
          <a:xfrm>
            <a:off x="7045752" y="3150242"/>
            <a:ext cx="1745822" cy="548640"/>
          </a:xfrm>
          <a:prstGeom prst="rect">
            <a:avLst/>
          </a:prstGeom>
          <a:solidFill>
            <a:schemeClr val="bg1"/>
          </a:solidFill>
          <a:ln w="25400" cap="flat">
            <a:solidFill>
              <a:srgbClr val="059A9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rgbClr val="202F38"/>
                </a:solidFill>
              </a:rPr>
              <a:t>Advanced</a:t>
            </a:r>
          </a:p>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rgbClr val="202F38"/>
                </a:solidFill>
              </a:rPr>
              <a:t>Analytics</a:t>
            </a:r>
            <a:endParaRPr lang="en-US" sz="1400" dirty="0">
              <a:solidFill>
                <a:srgbClr val="202F38"/>
              </a:solidFill>
            </a:endParaRPr>
          </a:p>
        </p:txBody>
      </p:sp>
      <p:cxnSp>
        <p:nvCxnSpPr>
          <p:cNvPr id="73" name="Straight Arrow Connector 72"/>
          <p:cNvCxnSpPr/>
          <p:nvPr/>
        </p:nvCxnSpPr>
        <p:spPr>
          <a:xfrm flipH="1">
            <a:off x="2719989" y="3531819"/>
            <a:ext cx="275309" cy="0"/>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2728181" y="3362133"/>
            <a:ext cx="275309" cy="0"/>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75" name="Rounded Rectangle 74"/>
          <p:cNvSpPr/>
          <p:nvPr/>
        </p:nvSpPr>
        <p:spPr bwMode="auto">
          <a:xfrm>
            <a:off x="7536342" y="4029667"/>
            <a:ext cx="1100112" cy="273378"/>
          </a:xfrm>
          <a:prstGeom prst="roundRect">
            <a:avLst>
              <a:gd name="adj" fmla="val 3846"/>
            </a:avLst>
          </a:prstGeom>
          <a:solidFill>
            <a:srgbClr val="00CABB"/>
          </a:solidFill>
          <a:ln w="9525" cap="flat" cmpd="sng" algn="ctr">
            <a:noFill/>
            <a:prstDash val="solid"/>
          </a:ln>
          <a:effectLst/>
        </p:spPr>
        <p:txBody>
          <a:bodyPr anchor="ctr"/>
          <a:lstStyle/>
          <a:p>
            <a:pPr algn="ctr" fontAlgn="auto">
              <a:spcBef>
                <a:spcPts val="0"/>
              </a:spcBef>
              <a:spcAft>
                <a:spcPts val="0"/>
              </a:spcAft>
              <a:defRPr/>
            </a:pPr>
            <a:r>
              <a:rPr lang="en-US" sz="1400" dirty="0">
                <a:solidFill>
                  <a:srgbClr val="FFFFFF"/>
                </a:solidFill>
                <a:latin typeface="Verdana" charset="0"/>
                <a:ea typeface="+mn-ea"/>
                <a:cs typeface="+mn-cs"/>
              </a:rPr>
              <a:t>HDFS</a:t>
            </a:r>
          </a:p>
        </p:txBody>
      </p:sp>
      <p:sp>
        <p:nvSpPr>
          <p:cNvPr id="76" name="Shape 1426"/>
          <p:cNvSpPr/>
          <p:nvPr/>
        </p:nvSpPr>
        <p:spPr>
          <a:xfrm>
            <a:off x="1050190" y="4027713"/>
            <a:ext cx="1581135" cy="24586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l">
              <a:defRPr sz="1800">
                <a:solidFill>
                  <a:srgbClr val="000000"/>
                </a:solidFill>
              </a:defRPr>
            </a:pPr>
            <a:r>
              <a:rPr lang="x-none" sz="1400" smtClean="0">
                <a:solidFill>
                  <a:schemeClr val="bg1"/>
                </a:solidFill>
              </a:rPr>
              <a:t>Data</a:t>
            </a:r>
            <a:r>
              <a:rPr lang="en-US" sz="1400" dirty="0" smtClean="0">
                <a:solidFill>
                  <a:schemeClr val="bg1"/>
                </a:solidFill>
              </a:rPr>
              <a:t> </a:t>
            </a:r>
            <a:r>
              <a:rPr lang="x-none" sz="1400" smtClean="0">
                <a:solidFill>
                  <a:schemeClr val="bg1"/>
                </a:solidFill>
              </a:rPr>
              <a:t>Lake</a:t>
            </a:r>
            <a:endParaRPr sz="1400" dirty="0">
              <a:solidFill>
                <a:schemeClr val="bg1"/>
              </a:solidFill>
            </a:endParaRPr>
          </a:p>
        </p:txBody>
      </p:sp>
    </p:spTree>
    <p:extLst>
      <p:ext uri="{BB962C8B-B14F-4D97-AF65-F5344CB8AC3E}">
        <p14:creationId xmlns:p14="http://schemas.microsoft.com/office/powerpoint/2010/main" val="79456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a:off x="7045752" y="3157549"/>
            <a:ext cx="1745822" cy="548640"/>
          </a:xfrm>
          <a:prstGeom prst="rect">
            <a:avLst/>
          </a:prstGeom>
          <a:solidFill>
            <a:schemeClr val="bg1"/>
          </a:solidFill>
          <a:ln w="25400" cap="flat">
            <a:solidFill>
              <a:srgbClr val="059A9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ctr" defTabSz="914400" rtl="0" fontAlgn="auto" latinLnBrk="1" hangingPunct="0">
              <a:lnSpc>
                <a:spcPct val="100000"/>
              </a:lnSpc>
              <a:spcBef>
                <a:spcPts val="0"/>
              </a:spcBef>
              <a:spcAft>
                <a:spcPts val="0"/>
              </a:spcAft>
              <a:buClrTx/>
              <a:buSzTx/>
              <a:buFontTx/>
              <a:buNone/>
              <a:tabLst/>
            </a:pPr>
            <a:endParaRPr lang="en-US" sz="1400" dirty="0">
              <a:solidFill>
                <a:srgbClr val="202F38"/>
              </a:solidFill>
            </a:endParaRPr>
          </a:p>
        </p:txBody>
      </p:sp>
      <p:pic>
        <p:nvPicPr>
          <p:cNvPr id="4098" name="Picture 2" descr="C:\Users\sdunn\Documents\Pivotal Corporate\presentation\Misc Assets\icon-greenpl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3076" y="3177537"/>
            <a:ext cx="320040" cy="32004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sdunn\Documents\Pivotal Corporate\presentation\Misc Assets\icon-haw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7978" y="3176020"/>
            <a:ext cx="320040" cy="320040"/>
          </a:xfrm>
          <a:prstGeom prst="rect">
            <a:avLst/>
          </a:prstGeom>
          <a:noFill/>
          <a:extLst>
            <a:ext uri="{909E8E84-426E-40dd-AFC4-6F175D3DCCD1}">
              <a14:hiddenFill xmlns:a14="http://schemas.microsoft.com/office/drawing/2010/main">
                <a:solidFill>
                  <a:srgbClr val="FFFFFF"/>
                </a:solidFill>
              </a14:hiddenFill>
            </a:ext>
          </a:extLst>
        </p:spPr>
      </p:pic>
      <p:sp>
        <p:nvSpPr>
          <p:cNvPr id="81" name="Rounded Rectangle 80"/>
          <p:cNvSpPr/>
          <p:nvPr/>
        </p:nvSpPr>
        <p:spPr>
          <a:xfrm>
            <a:off x="7428321" y="1273005"/>
            <a:ext cx="1353827" cy="1280160"/>
          </a:xfrm>
          <a:prstGeom prst="roundRect">
            <a:avLst>
              <a:gd name="adj" fmla="val 7327"/>
            </a:avLst>
          </a:prstGeom>
          <a:solidFill>
            <a:schemeClr val="bg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79" name="Rounded Rectangle 78"/>
          <p:cNvSpPr/>
          <p:nvPr/>
        </p:nvSpPr>
        <p:spPr>
          <a:xfrm>
            <a:off x="5144783" y="1273006"/>
            <a:ext cx="1625660" cy="1110217"/>
          </a:xfrm>
          <a:prstGeom prst="roundRect">
            <a:avLst>
              <a:gd name="adj" fmla="val 7327"/>
            </a:avLst>
          </a:prstGeom>
          <a:solidFill>
            <a:schemeClr val="bg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78" name="Rounded Rectangle 77"/>
          <p:cNvSpPr/>
          <p:nvPr/>
        </p:nvSpPr>
        <p:spPr>
          <a:xfrm>
            <a:off x="735291" y="1279640"/>
            <a:ext cx="3836709" cy="582318"/>
          </a:xfrm>
          <a:prstGeom prst="roundRect">
            <a:avLst/>
          </a:prstGeom>
          <a:solidFill>
            <a:schemeClr val="bg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61" name="Rectangle 60"/>
          <p:cNvSpPr/>
          <p:nvPr/>
        </p:nvSpPr>
        <p:spPr>
          <a:xfrm>
            <a:off x="976913" y="3863854"/>
            <a:ext cx="7814661" cy="584321"/>
          </a:xfrm>
          <a:prstGeom prst="rect">
            <a:avLst/>
          </a:prstGeom>
          <a:solidFill>
            <a:srgbClr val="059A9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4D4D4D"/>
              </a:solidFill>
              <a:effectLst/>
              <a:uFill>
                <a:solidFill>
                  <a:srgbClr val="4D4D4D"/>
                </a:solidFill>
              </a:uFill>
              <a:latin typeface="Arial"/>
              <a:ea typeface="Arial"/>
              <a:cs typeface="Arial"/>
              <a:sym typeface="Arial"/>
            </a:endParaRPr>
          </a:p>
        </p:txBody>
      </p:sp>
      <p:sp>
        <p:nvSpPr>
          <p:cNvPr id="2" name="Title 1"/>
          <p:cNvSpPr>
            <a:spLocks noGrp="1"/>
          </p:cNvSpPr>
          <p:nvPr>
            <p:ph type="title"/>
          </p:nvPr>
        </p:nvSpPr>
        <p:spPr/>
        <p:txBody>
          <a:bodyPr/>
          <a:lstStyle/>
          <a:p>
            <a:r>
              <a:rPr lang="en-US" dirty="0"/>
              <a:t>Data Streaming Reference Architecture</a:t>
            </a:r>
          </a:p>
        </p:txBody>
      </p:sp>
      <p:sp>
        <p:nvSpPr>
          <p:cNvPr id="3" name="TextBox 31"/>
          <p:cNvSpPr txBox="1">
            <a:spLocks noChangeArrowheads="1"/>
          </p:cNvSpPr>
          <p:nvPr/>
        </p:nvSpPr>
        <p:spPr bwMode="auto">
          <a:xfrm>
            <a:off x="2076527" y="1004399"/>
            <a:ext cx="11095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dirty="0" smtClean="0">
                <a:solidFill>
                  <a:schemeClr val="bg1"/>
                </a:solidFill>
                <a:latin typeface="Avenir Next Demi Bold"/>
                <a:cs typeface="Avenir Next Demi Bold"/>
              </a:rPr>
              <a:t>Data Feeds</a:t>
            </a:r>
            <a:endParaRPr lang="en-US" sz="1400" dirty="0">
              <a:solidFill>
                <a:schemeClr val="bg1"/>
              </a:solidFill>
              <a:latin typeface="Avenir Next Demi Bold"/>
              <a:cs typeface="Avenir Next Demi Bold"/>
            </a:endParaRPr>
          </a:p>
        </p:txBody>
      </p:sp>
      <p:pic>
        <p:nvPicPr>
          <p:cNvPr id="4" name="Picture 3"/>
          <p:cNvPicPr>
            <a:picLocks noChangeAspect="1"/>
          </p:cNvPicPr>
          <p:nvPr/>
        </p:nvPicPr>
        <p:blipFill>
          <a:blip r:embed="rId4"/>
          <a:stretch>
            <a:fillRect/>
          </a:stretch>
        </p:blipFill>
        <p:spPr>
          <a:xfrm>
            <a:off x="5540324" y="1893809"/>
            <a:ext cx="908479" cy="374441"/>
          </a:xfrm>
          <a:prstGeom prst="rect">
            <a:avLst/>
          </a:prstGeom>
        </p:spPr>
      </p:pic>
      <p:sp>
        <p:nvSpPr>
          <p:cNvPr id="5" name="TextBox 31"/>
          <p:cNvSpPr txBox="1">
            <a:spLocks noChangeArrowheads="1"/>
          </p:cNvSpPr>
          <p:nvPr/>
        </p:nvSpPr>
        <p:spPr bwMode="auto">
          <a:xfrm>
            <a:off x="5100439" y="1002697"/>
            <a:ext cx="17171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dirty="0" smtClean="0">
                <a:solidFill>
                  <a:schemeClr val="bg1"/>
                </a:solidFill>
                <a:latin typeface="Avenir Next Demi Bold"/>
                <a:cs typeface="Avenir Next Demi Bold"/>
              </a:rPr>
              <a:t>Transactional Apps</a:t>
            </a:r>
            <a:endParaRPr lang="en-US" sz="1400" dirty="0">
              <a:solidFill>
                <a:schemeClr val="bg1"/>
              </a:solidFill>
              <a:latin typeface="Avenir Next Demi Bold"/>
              <a:cs typeface="Avenir Next Demi Bold"/>
            </a:endParaRPr>
          </a:p>
        </p:txBody>
      </p:sp>
      <p:sp>
        <p:nvSpPr>
          <p:cNvPr id="6" name="TextBox 34"/>
          <p:cNvSpPr txBox="1">
            <a:spLocks noChangeArrowheads="1"/>
          </p:cNvSpPr>
          <p:nvPr/>
        </p:nvSpPr>
        <p:spPr bwMode="auto">
          <a:xfrm>
            <a:off x="7469483" y="997338"/>
            <a:ext cx="12715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dirty="0">
                <a:solidFill>
                  <a:schemeClr val="bg1"/>
                </a:solidFill>
                <a:latin typeface="Avenir Next Demi Bold"/>
                <a:cs typeface="Avenir Next Demi Bold"/>
              </a:rPr>
              <a:t>Analytic Apps</a:t>
            </a:r>
          </a:p>
        </p:txBody>
      </p:sp>
      <p:cxnSp>
        <p:nvCxnSpPr>
          <p:cNvPr id="7" name="Straight Arrow Connector 6"/>
          <p:cNvCxnSpPr/>
          <p:nvPr/>
        </p:nvCxnSpPr>
        <p:spPr>
          <a:xfrm>
            <a:off x="1193002" y="1874917"/>
            <a:ext cx="0" cy="301665"/>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976914" y="2247746"/>
            <a:ext cx="3446598" cy="664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cxnSp>
        <p:nvCxnSpPr>
          <p:cNvPr id="14" name="Straight Arrow Connector 13"/>
          <p:cNvCxnSpPr>
            <a:stCxn id="66" idx="1"/>
            <a:endCxn id="65" idx="3"/>
          </p:cNvCxnSpPr>
          <p:nvPr/>
        </p:nvCxnSpPr>
        <p:spPr>
          <a:xfrm flipH="1">
            <a:off x="4749312" y="3431869"/>
            <a:ext cx="275309" cy="0"/>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6" name="Shape 1426"/>
          <p:cNvSpPr/>
          <p:nvPr/>
        </p:nvSpPr>
        <p:spPr>
          <a:xfrm>
            <a:off x="2142100" y="2471746"/>
            <a:ext cx="1738405" cy="20021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l">
              <a:defRPr sz="1800">
                <a:solidFill>
                  <a:srgbClr val="000000"/>
                </a:solidFill>
              </a:defRPr>
            </a:pPr>
            <a:r>
              <a:rPr lang="x-none" sz="1400" dirty="0" smtClean="0">
                <a:solidFill>
                  <a:srgbClr val="4D4D4D"/>
                </a:solidFill>
              </a:rPr>
              <a:t>Data Stream Pipeline</a:t>
            </a:r>
            <a:endParaRPr sz="1400" dirty="0">
              <a:solidFill>
                <a:srgbClr val="4D4D4D"/>
              </a:solidFill>
            </a:endParaRPr>
          </a:p>
        </p:txBody>
      </p:sp>
      <p:pic>
        <p:nvPicPr>
          <p:cNvPr id="18" name="pasted-image.png"/>
          <p:cNvPicPr/>
          <p:nvPr/>
        </p:nvPicPr>
        <p:blipFill>
          <a:blip r:embed="rId5">
            <a:extLst/>
          </a:blip>
          <a:stretch>
            <a:fillRect/>
          </a:stretch>
        </p:blipFill>
        <p:spPr>
          <a:xfrm>
            <a:off x="1123372" y="1308719"/>
            <a:ext cx="666566" cy="562666"/>
          </a:xfrm>
          <a:prstGeom prst="rect">
            <a:avLst/>
          </a:prstGeom>
          <a:ln w="12700">
            <a:miter lim="400000"/>
          </a:ln>
        </p:spPr>
      </p:pic>
      <p:pic>
        <p:nvPicPr>
          <p:cNvPr id="19" name="Picture 18"/>
          <p:cNvPicPr>
            <a:picLocks noChangeAspect="1"/>
          </p:cNvPicPr>
          <p:nvPr/>
        </p:nvPicPr>
        <p:blipFill>
          <a:blip r:embed="rId6"/>
          <a:stretch>
            <a:fillRect/>
          </a:stretch>
        </p:blipFill>
        <p:spPr>
          <a:xfrm>
            <a:off x="823146" y="1324168"/>
            <a:ext cx="454091" cy="468153"/>
          </a:xfrm>
          <a:prstGeom prst="rect">
            <a:avLst/>
          </a:prstGeom>
        </p:spPr>
      </p:pic>
      <p:pic>
        <p:nvPicPr>
          <p:cNvPr id="20" name="Picture 19"/>
          <p:cNvPicPr>
            <a:picLocks noChangeAspect="1"/>
          </p:cNvPicPr>
          <p:nvPr/>
        </p:nvPicPr>
        <p:blipFill>
          <a:blip r:embed="rId7"/>
          <a:stretch>
            <a:fillRect/>
          </a:stretch>
        </p:blipFill>
        <p:spPr>
          <a:xfrm>
            <a:off x="2058917" y="1380075"/>
            <a:ext cx="380345" cy="380345"/>
          </a:xfrm>
          <a:prstGeom prst="rect">
            <a:avLst/>
          </a:prstGeom>
        </p:spPr>
      </p:pic>
      <p:pic>
        <p:nvPicPr>
          <p:cNvPr id="21" name="Picture 20"/>
          <p:cNvPicPr>
            <a:picLocks noChangeAspect="1"/>
          </p:cNvPicPr>
          <p:nvPr/>
        </p:nvPicPr>
        <p:blipFill>
          <a:blip r:embed="rId8"/>
          <a:stretch>
            <a:fillRect/>
          </a:stretch>
        </p:blipFill>
        <p:spPr>
          <a:xfrm>
            <a:off x="2466979" y="1380075"/>
            <a:ext cx="354803" cy="354803"/>
          </a:xfrm>
          <a:prstGeom prst="rect">
            <a:avLst/>
          </a:prstGeom>
        </p:spPr>
      </p:pic>
      <p:pic>
        <p:nvPicPr>
          <p:cNvPr id="22" name="Picture 21"/>
          <p:cNvPicPr>
            <a:picLocks noChangeAspect="1"/>
          </p:cNvPicPr>
          <p:nvPr/>
        </p:nvPicPr>
        <p:blipFill>
          <a:blip r:embed="rId9"/>
          <a:stretch>
            <a:fillRect/>
          </a:stretch>
        </p:blipFill>
        <p:spPr>
          <a:xfrm>
            <a:off x="1685111" y="1329894"/>
            <a:ext cx="281711" cy="519037"/>
          </a:xfrm>
          <a:prstGeom prst="rect">
            <a:avLst/>
          </a:prstGeom>
        </p:spPr>
      </p:pic>
      <p:pic>
        <p:nvPicPr>
          <p:cNvPr id="23" name="Picture 22"/>
          <p:cNvPicPr>
            <a:picLocks noChangeAspect="1"/>
          </p:cNvPicPr>
          <p:nvPr/>
        </p:nvPicPr>
        <p:blipFill>
          <a:blip r:embed="rId10"/>
          <a:stretch>
            <a:fillRect/>
          </a:stretch>
        </p:blipFill>
        <p:spPr>
          <a:xfrm>
            <a:off x="2874326" y="1403954"/>
            <a:ext cx="346204" cy="332874"/>
          </a:xfrm>
          <a:prstGeom prst="rect">
            <a:avLst/>
          </a:prstGeom>
        </p:spPr>
      </p:pic>
      <p:pic>
        <p:nvPicPr>
          <p:cNvPr id="24" name="Picture 23"/>
          <p:cNvPicPr>
            <a:picLocks noChangeAspect="1"/>
          </p:cNvPicPr>
          <p:nvPr/>
        </p:nvPicPr>
        <p:blipFill>
          <a:blip r:embed="rId11"/>
          <a:stretch>
            <a:fillRect/>
          </a:stretch>
        </p:blipFill>
        <p:spPr>
          <a:xfrm>
            <a:off x="3263034" y="1356901"/>
            <a:ext cx="403520" cy="403520"/>
          </a:xfrm>
          <a:prstGeom prst="rect">
            <a:avLst/>
          </a:prstGeom>
        </p:spPr>
      </p:pic>
      <p:cxnSp>
        <p:nvCxnSpPr>
          <p:cNvPr id="25" name="Straight Arrow Connector 24"/>
          <p:cNvCxnSpPr/>
          <p:nvPr/>
        </p:nvCxnSpPr>
        <p:spPr>
          <a:xfrm>
            <a:off x="1492201" y="1874917"/>
            <a:ext cx="0" cy="301665"/>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791400" y="1874917"/>
            <a:ext cx="0" cy="301665"/>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090599" y="1874917"/>
            <a:ext cx="0" cy="301665"/>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389798" y="1873773"/>
            <a:ext cx="0" cy="303953"/>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2688997" y="1873773"/>
            <a:ext cx="0" cy="303953"/>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988196" y="1863661"/>
            <a:ext cx="0" cy="324176"/>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287395" y="1863661"/>
            <a:ext cx="0" cy="324176"/>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586594" y="1863661"/>
            <a:ext cx="0" cy="324176"/>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885793" y="1863661"/>
            <a:ext cx="0" cy="324176"/>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12"/>
          <a:stretch>
            <a:fillRect/>
          </a:stretch>
        </p:blipFill>
        <p:spPr>
          <a:xfrm>
            <a:off x="3707992" y="1388505"/>
            <a:ext cx="368578" cy="368578"/>
          </a:xfrm>
          <a:prstGeom prst="rect">
            <a:avLst/>
          </a:prstGeom>
        </p:spPr>
      </p:pic>
      <p:pic>
        <p:nvPicPr>
          <p:cNvPr id="35" name="Picture 34"/>
          <p:cNvPicPr>
            <a:picLocks noChangeAspect="1"/>
          </p:cNvPicPr>
          <p:nvPr/>
        </p:nvPicPr>
        <p:blipFill>
          <a:blip r:embed="rId13"/>
          <a:stretch>
            <a:fillRect/>
          </a:stretch>
        </p:blipFill>
        <p:spPr>
          <a:xfrm>
            <a:off x="4074528" y="1394439"/>
            <a:ext cx="441841" cy="441841"/>
          </a:xfrm>
          <a:prstGeom prst="rect">
            <a:avLst/>
          </a:prstGeom>
        </p:spPr>
      </p:pic>
      <p:cxnSp>
        <p:nvCxnSpPr>
          <p:cNvPr id="36" name="Straight Arrow Connector 35"/>
          <p:cNvCxnSpPr/>
          <p:nvPr/>
        </p:nvCxnSpPr>
        <p:spPr>
          <a:xfrm>
            <a:off x="4184992" y="1863661"/>
            <a:ext cx="0" cy="324176"/>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1872683" y="2926240"/>
            <a:ext cx="0" cy="223952"/>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731750" y="2941689"/>
            <a:ext cx="0" cy="219758"/>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215094" y="2910791"/>
            <a:ext cx="0" cy="223952"/>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066438" y="2933965"/>
            <a:ext cx="0" cy="219758"/>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41" name="Picture 7"/>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2821782" y="3911903"/>
            <a:ext cx="1520008" cy="4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p:cNvPicPr>
            <a:picLocks noChangeAspect="1"/>
          </p:cNvPicPr>
          <p:nvPr/>
        </p:nvPicPr>
        <p:blipFill>
          <a:blip r:embed="rId15"/>
          <a:stretch>
            <a:fillRect/>
          </a:stretch>
        </p:blipFill>
        <p:spPr>
          <a:xfrm>
            <a:off x="6144581" y="1356573"/>
            <a:ext cx="487793" cy="487794"/>
          </a:xfrm>
          <a:prstGeom prst="rect">
            <a:avLst/>
          </a:prstGeom>
        </p:spPr>
      </p:pic>
      <p:pic>
        <p:nvPicPr>
          <p:cNvPr id="44" name="Picture 43"/>
          <p:cNvPicPr>
            <a:picLocks noChangeAspect="1"/>
          </p:cNvPicPr>
          <p:nvPr/>
        </p:nvPicPr>
        <p:blipFill>
          <a:blip r:embed="rId16"/>
          <a:stretch>
            <a:fillRect/>
          </a:stretch>
        </p:blipFill>
        <p:spPr>
          <a:xfrm>
            <a:off x="5320574" y="1406373"/>
            <a:ext cx="437994" cy="437994"/>
          </a:xfrm>
          <a:prstGeom prst="rect">
            <a:avLst/>
          </a:prstGeom>
        </p:spPr>
      </p:pic>
      <p:pic>
        <p:nvPicPr>
          <p:cNvPr id="45" name="Picture 44"/>
          <p:cNvPicPr>
            <a:picLocks noChangeAspect="1"/>
          </p:cNvPicPr>
          <p:nvPr/>
        </p:nvPicPr>
        <p:blipFill>
          <a:blip r:embed="rId17"/>
          <a:stretch>
            <a:fillRect/>
          </a:stretch>
        </p:blipFill>
        <p:spPr>
          <a:xfrm>
            <a:off x="5834888" y="1399263"/>
            <a:ext cx="278798" cy="409458"/>
          </a:xfrm>
          <a:prstGeom prst="rect">
            <a:avLst/>
          </a:prstGeom>
        </p:spPr>
      </p:pic>
      <p:pic>
        <p:nvPicPr>
          <p:cNvPr id="46" name="Picture 45"/>
          <p:cNvPicPr>
            <a:picLocks noChangeAspect="1"/>
          </p:cNvPicPr>
          <p:nvPr/>
        </p:nvPicPr>
        <p:blipFill>
          <a:blip r:embed="rId18"/>
          <a:stretch>
            <a:fillRect/>
          </a:stretch>
        </p:blipFill>
        <p:spPr>
          <a:xfrm>
            <a:off x="6171184" y="1881804"/>
            <a:ext cx="480908" cy="401895"/>
          </a:xfrm>
          <a:prstGeom prst="rect">
            <a:avLst/>
          </a:prstGeom>
        </p:spPr>
      </p:pic>
      <p:pic>
        <p:nvPicPr>
          <p:cNvPr id="47" name="Picture 46"/>
          <p:cNvPicPr>
            <a:picLocks noChangeAspect="1"/>
          </p:cNvPicPr>
          <p:nvPr/>
        </p:nvPicPr>
        <p:blipFill>
          <a:blip r:embed="rId19"/>
          <a:stretch>
            <a:fillRect/>
          </a:stretch>
        </p:blipFill>
        <p:spPr>
          <a:xfrm>
            <a:off x="5378554" y="1910679"/>
            <a:ext cx="335103" cy="335103"/>
          </a:xfrm>
          <a:prstGeom prst="rect">
            <a:avLst/>
          </a:prstGeom>
        </p:spPr>
      </p:pic>
      <p:pic>
        <p:nvPicPr>
          <p:cNvPr id="48" name="Picture 7"/>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4763573" y="3907397"/>
            <a:ext cx="1520008" cy="4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Straight Arrow Connector 48"/>
          <p:cNvCxnSpPr/>
          <p:nvPr/>
        </p:nvCxnSpPr>
        <p:spPr>
          <a:xfrm>
            <a:off x="8031638" y="2583738"/>
            <a:ext cx="0" cy="552262"/>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8200118" y="2553165"/>
            <a:ext cx="0" cy="576335"/>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4486852" y="2402355"/>
            <a:ext cx="799335" cy="717994"/>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4649141" y="2443463"/>
            <a:ext cx="769092" cy="680584"/>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53" name="Picture 52" descr="app2.png"/>
          <p:cNvPicPr>
            <a:picLocks noChangeAspect="1"/>
          </p:cNvPicPr>
          <p:nvPr/>
        </p:nvPicPr>
        <p:blipFill>
          <a:blip r:embed="rId20"/>
          <a:srcRect/>
          <a:stretch>
            <a:fillRect/>
          </a:stretch>
        </p:blipFill>
        <p:spPr bwMode="auto">
          <a:xfrm>
            <a:off x="7645329" y="1317558"/>
            <a:ext cx="919810" cy="594554"/>
          </a:xfrm>
          <a:prstGeom prst="rect">
            <a:avLst/>
          </a:prstGeom>
          <a:noFill/>
          <a:ln w="6350">
            <a:solidFill>
              <a:schemeClr val="bg1">
                <a:lumMod val="50000"/>
              </a:schemeClr>
            </a:solidFill>
            <a:miter lim="800000"/>
            <a:headEnd/>
            <a:tailEnd/>
          </a:ln>
          <a:effectLst>
            <a:outerShdw blurRad="40005" dist="19939" dir="5400000" sy="23000" kx="-1199993" algn="bl" rotWithShape="0">
              <a:srgbClr val="000000">
                <a:alpha val="28000"/>
              </a:srgbClr>
            </a:outerShdw>
          </a:effectLst>
          <a:extLst/>
        </p:spPr>
      </p:pic>
      <p:pic>
        <p:nvPicPr>
          <p:cNvPr id="54" name="Picture 36"/>
          <p:cNvPicPr>
            <a:picLocks noChangeAspect="1"/>
          </p:cNvPicPr>
          <p:nvPr/>
        </p:nvPicPr>
        <p:blipFill>
          <a:blip r:embed="rId21">
            <a:extLst>
              <a:ext uri="{28A0092B-C50C-407E-A947-70E740481C1C}">
                <a14:useLocalDpi xmlns:a14="http://schemas.microsoft.com/office/drawing/2010/main" val="0"/>
              </a:ext>
            </a:extLst>
          </a:blip>
          <a:srcRect r="43028"/>
          <a:stretch>
            <a:fillRect/>
          </a:stretch>
        </p:blipFill>
        <p:spPr bwMode="auto">
          <a:xfrm>
            <a:off x="7866743" y="2268250"/>
            <a:ext cx="476983" cy="199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35"/>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7546476" y="1967597"/>
            <a:ext cx="1117517" cy="2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9" name="Straight Arrow Connector 82"/>
          <p:cNvCxnSpPr/>
          <p:nvPr/>
        </p:nvCxnSpPr>
        <p:spPr>
          <a:xfrm rot="10800000" flipV="1">
            <a:off x="976914" y="2579899"/>
            <a:ext cx="10891" cy="1576116"/>
          </a:xfrm>
          <a:prstGeom prst="curvedConnector3">
            <a:avLst>
              <a:gd name="adj1" fmla="val 4282142"/>
            </a:avLst>
          </a:prstGeom>
          <a:ln w="28575" cmpd="sng">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82"/>
          <p:cNvCxnSpPr/>
          <p:nvPr/>
        </p:nvCxnSpPr>
        <p:spPr>
          <a:xfrm rot="16200000" flipH="1" flipV="1">
            <a:off x="6911241" y="2417509"/>
            <a:ext cx="1212" cy="1386251"/>
          </a:xfrm>
          <a:prstGeom prst="curvedConnector3">
            <a:avLst>
              <a:gd name="adj1" fmla="val -39766171"/>
            </a:avLst>
          </a:prstGeom>
          <a:ln w="28575" cmpd="sng">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982359" y="3157549"/>
            <a:ext cx="1745822" cy="548640"/>
          </a:xfrm>
          <a:prstGeom prst="rect">
            <a:avLst/>
          </a:prstGeom>
          <a:solidFill>
            <a:schemeClr val="bg1"/>
          </a:solidFill>
          <a:ln w="25400" cap="flat">
            <a:solidFill>
              <a:srgbClr val="059A9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ctr" defTabSz="914400" rtl="0" fontAlgn="auto" latinLnBrk="1"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202F38"/>
              </a:solidFill>
              <a:effectLst/>
              <a:uFill>
                <a:solidFill>
                  <a:srgbClr val="4D4D4D"/>
                </a:solidFill>
              </a:uFill>
              <a:latin typeface="Arial"/>
              <a:ea typeface="Arial"/>
              <a:cs typeface="Arial"/>
              <a:sym typeface="Arial"/>
            </a:endParaRPr>
          </a:p>
        </p:txBody>
      </p:sp>
      <p:sp>
        <p:nvSpPr>
          <p:cNvPr id="65" name="Rectangle 64"/>
          <p:cNvSpPr/>
          <p:nvPr/>
        </p:nvSpPr>
        <p:spPr>
          <a:xfrm>
            <a:off x="3003490" y="3157549"/>
            <a:ext cx="1745822" cy="548640"/>
          </a:xfrm>
          <a:prstGeom prst="rect">
            <a:avLst/>
          </a:prstGeom>
          <a:solidFill>
            <a:schemeClr val="bg1"/>
          </a:solidFill>
          <a:ln w="25400" cap="flat">
            <a:solidFill>
              <a:srgbClr val="059A9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ctr" defTabSz="914400" rtl="0" fontAlgn="auto" latinLnBrk="1"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202F38"/>
              </a:solidFill>
              <a:effectLst/>
              <a:uFill>
                <a:solidFill>
                  <a:srgbClr val="4D4D4D"/>
                </a:solidFill>
              </a:uFill>
              <a:latin typeface="Arial"/>
              <a:ea typeface="Arial"/>
              <a:cs typeface="Arial"/>
              <a:sym typeface="Arial"/>
            </a:endParaRPr>
          </a:p>
        </p:txBody>
      </p:sp>
      <p:sp>
        <p:nvSpPr>
          <p:cNvPr id="66" name="Rectangle 65"/>
          <p:cNvSpPr/>
          <p:nvPr/>
        </p:nvSpPr>
        <p:spPr>
          <a:xfrm>
            <a:off x="5024621" y="3157549"/>
            <a:ext cx="1745822" cy="548640"/>
          </a:xfrm>
          <a:prstGeom prst="rect">
            <a:avLst/>
          </a:prstGeom>
          <a:solidFill>
            <a:schemeClr val="bg1"/>
          </a:solidFill>
          <a:ln w="25400" cap="flat">
            <a:solidFill>
              <a:srgbClr val="059A9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ctr" defTabSz="914400" rtl="0" fontAlgn="auto" latinLnBrk="1" hangingPunct="0">
              <a:lnSpc>
                <a:spcPct val="100000"/>
              </a:lnSpc>
              <a:spcBef>
                <a:spcPts val="0"/>
              </a:spcBef>
              <a:spcAft>
                <a:spcPts val="0"/>
              </a:spcAft>
              <a:buClrTx/>
              <a:buSzTx/>
              <a:buFontTx/>
              <a:buNone/>
              <a:tabLst/>
            </a:pPr>
            <a:endParaRPr lang="en-US" sz="1400" dirty="0">
              <a:solidFill>
                <a:srgbClr val="202F38"/>
              </a:solidFill>
            </a:endParaRPr>
          </a:p>
        </p:txBody>
      </p:sp>
      <p:cxnSp>
        <p:nvCxnSpPr>
          <p:cNvPr id="73" name="Straight Arrow Connector 72"/>
          <p:cNvCxnSpPr/>
          <p:nvPr/>
        </p:nvCxnSpPr>
        <p:spPr>
          <a:xfrm flipH="1">
            <a:off x="2719989" y="3531819"/>
            <a:ext cx="275309" cy="0"/>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2728181" y="3362133"/>
            <a:ext cx="275309" cy="0"/>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75" name="Rounded Rectangle 74"/>
          <p:cNvSpPr/>
          <p:nvPr/>
        </p:nvSpPr>
        <p:spPr bwMode="auto">
          <a:xfrm>
            <a:off x="7536342" y="4029667"/>
            <a:ext cx="1100112" cy="273378"/>
          </a:xfrm>
          <a:prstGeom prst="roundRect">
            <a:avLst>
              <a:gd name="adj" fmla="val 3846"/>
            </a:avLst>
          </a:prstGeom>
          <a:solidFill>
            <a:srgbClr val="00CABB"/>
          </a:solidFill>
          <a:ln w="9525" cap="flat" cmpd="sng" algn="ctr">
            <a:noFill/>
            <a:prstDash val="solid"/>
          </a:ln>
          <a:effectLst/>
        </p:spPr>
        <p:txBody>
          <a:bodyPr anchor="ctr"/>
          <a:lstStyle/>
          <a:p>
            <a:pPr algn="ctr" fontAlgn="auto">
              <a:spcBef>
                <a:spcPts val="0"/>
              </a:spcBef>
              <a:spcAft>
                <a:spcPts val="0"/>
              </a:spcAft>
              <a:defRPr/>
            </a:pPr>
            <a:r>
              <a:rPr lang="en-US" sz="1400" dirty="0">
                <a:solidFill>
                  <a:srgbClr val="FFFFFF"/>
                </a:solidFill>
                <a:latin typeface="Verdana" charset="0"/>
                <a:ea typeface="+mn-ea"/>
                <a:cs typeface="+mn-cs"/>
              </a:rPr>
              <a:t>HDFS</a:t>
            </a:r>
          </a:p>
        </p:txBody>
      </p:sp>
      <p:sp>
        <p:nvSpPr>
          <p:cNvPr id="76" name="Shape 1426"/>
          <p:cNvSpPr/>
          <p:nvPr/>
        </p:nvSpPr>
        <p:spPr>
          <a:xfrm>
            <a:off x="1050190" y="4027713"/>
            <a:ext cx="1581135" cy="24586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l">
              <a:defRPr sz="1800">
                <a:solidFill>
                  <a:srgbClr val="000000"/>
                </a:solidFill>
              </a:defRPr>
            </a:pPr>
            <a:r>
              <a:rPr lang="x-none" sz="1400" smtClean="0">
                <a:solidFill>
                  <a:schemeClr val="bg1"/>
                </a:solidFill>
              </a:rPr>
              <a:t>Data</a:t>
            </a:r>
            <a:r>
              <a:rPr lang="en-US" sz="1400" dirty="0" smtClean="0">
                <a:solidFill>
                  <a:schemeClr val="bg1"/>
                </a:solidFill>
              </a:rPr>
              <a:t> </a:t>
            </a:r>
            <a:r>
              <a:rPr lang="x-none" sz="1400" smtClean="0">
                <a:solidFill>
                  <a:schemeClr val="bg1"/>
                </a:solidFill>
              </a:rPr>
              <a:t>Lake</a:t>
            </a:r>
            <a:endParaRPr sz="1400" dirty="0">
              <a:solidFill>
                <a:schemeClr val="bg1"/>
              </a:solidFill>
            </a:endParaRPr>
          </a:p>
        </p:txBody>
      </p:sp>
      <p:pic>
        <p:nvPicPr>
          <p:cNvPr id="62" name="pasted-image.png"/>
          <p:cNvPicPr/>
          <p:nvPr/>
        </p:nvPicPr>
        <p:blipFill>
          <a:blip r:embed="rId23">
            <a:extLst/>
          </a:blip>
          <a:stretch>
            <a:fillRect/>
          </a:stretch>
        </p:blipFill>
        <p:spPr>
          <a:xfrm>
            <a:off x="1491207" y="3265468"/>
            <a:ext cx="705470" cy="354262"/>
          </a:xfrm>
          <a:prstGeom prst="rect">
            <a:avLst/>
          </a:prstGeom>
          <a:ln w="12700">
            <a:miter lim="400000"/>
          </a:ln>
        </p:spPr>
      </p:pic>
      <p:grpSp>
        <p:nvGrpSpPr>
          <p:cNvPr id="9" name="Group 8"/>
          <p:cNvGrpSpPr/>
          <p:nvPr/>
        </p:nvGrpSpPr>
        <p:grpSpPr>
          <a:xfrm>
            <a:off x="5125925" y="3265811"/>
            <a:ext cx="1525012" cy="363346"/>
            <a:chOff x="6238300" y="3563445"/>
            <a:chExt cx="2312075" cy="550870"/>
          </a:xfrm>
        </p:grpSpPr>
        <p:pic>
          <p:nvPicPr>
            <p:cNvPr id="63" name="pasted-image.png"/>
            <p:cNvPicPr/>
            <p:nvPr/>
          </p:nvPicPr>
          <p:blipFill>
            <a:blip r:embed="rId24">
              <a:extLst/>
            </a:blip>
            <a:stretch>
              <a:fillRect/>
            </a:stretch>
          </p:blipFill>
          <p:spPr>
            <a:xfrm>
              <a:off x="8070659" y="3649179"/>
              <a:ext cx="479716" cy="379402"/>
            </a:xfrm>
            <a:prstGeom prst="rect">
              <a:avLst/>
            </a:prstGeom>
            <a:ln w="12700">
              <a:miter lim="400000"/>
            </a:ln>
          </p:spPr>
        </p:pic>
        <p:pic>
          <p:nvPicPr>
            <p:cNvPr id="68" name="Picture 18" descr="C:\Users\sdunn\Documents\Pivotal Corporate\presentation\Misc Assets\Logo_MADlib.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238300" y="3643212"/>
              <a:ext cx="663280" cy="391336"/>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7" descr="image.pn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6839545" y="3563445"/>
              <a:ext cx="1270414" cy="550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0" name="Shape 1426"/>
          <p:cNvSpPr/>
          <p:nvPr/>
        </p:nvSpPr>
        <p:spPr>
          <a:xfrm>
            <a:off x="3503463" y="3499503"/>
            <a:ext cx="758783" cy="24192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400" dirty="0">
                <a:solidFill>
                  <a:srgbClr val="202F38"/>
                </a:solidFill>
                <a:latin typeface="+mn-lt"/>
              </a:rPr>
              <a:t>GemFire</a:t>
            </a:r>
          </a:p>
        </p:txBody>
      </p:sp>
      <p:pic>
        <p:nvPicPr>
          <p:cNvPr id="71" name="Picture 2" descr="C:\Users\sdunn\Documents\Pivotal Corporate\presentation\Misc Assets\icon-gemfire.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722834" y="3176635"/>
            <a:ext cx="320040" cy="320040"/>
          </a:xfrm>
          <a:prstGeom prst="rect">
            <a:avLst/>
          </a:prstGeom>
          <a:noFill/>
          <a:extLst>
            <a:ext uri="{909E8E84-426E-40dd-AFC4-6F175D3DCCD1}">
              <a14:hiddenFill xmlns:a14="http://schemas.microsoft.com/office/drawing/2010/main">
                <a:solidFill>
                  <a:srgbClr val="FFFFFF"/>
                </a:solidFill>
              </a14:hiddenFill>
            </a:ext>
          </a:extLst>
        </p:spPr>
      </p:pic>
      <p:sp>
        <p:nvSpPr>
          <p:cNvPr id="72" name="Shape 1426"/>
          <p:cNvSpPr/>
          <p:nvPr/>
        </p:nvSpPr>
        <p:spPr>
          <a:xfrm>
            <a:off x="7082020" y="3499503"/>
            <a:ext cx="758783" cy="24192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defRPr sz="1800">
                <a:solidFill>
                  <a:srgbClr val="000000"/>
                </a:solidFill>
              </a:defRPr>
            </a:pPr>
            <a:r>
              <a:rPr lang="en-US" sz="1400" dirty="0" smtClean="0">
                <a:solidFill>
                  <a:srgbClr val="202F38"/>
                </a:solidFill>
                <a:latin typeface="+mn-lt"/>
              </a:rPr>
              <a:t>HAWQ</a:t>
            </a:r>
            <a:endParaRPr sz="1400" dirty="0">
              <a:solidFill>
                <a:srgbClr val="202F38"/>
              </a:solidFill>
              <a:latin typeface="+mn-lt"/>
            </a:endParaRPr>
          </a:p>
        </p:txBody>
      </p:sp>
      <p:sp>
        <p:nvSpPr>
          <p:cNvPr id="80" name="Shape 1426"/>
          <p:cNvSpPr/>
          <p:nvPr/>
        </p:nvSpPr>
        <p:spPr>
          <a:xfrm>
            <a:off x="7973705" y="3500405"/>
            <a:ext cx="758783" cy="24192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defRPr sz="1800">
                <a:solidFill>
                  <a:srgbClr val="000000"/>
                </a:solidFill>
              </a:defRPr>
            </a:pPr>
            <a:r>
              <a:rPr lang="en-US" sz="1400" dirty="0" smtClean="0">
                <a:solidFill>
                  <a:srgbClr val="202F38"/>
                </a:solidFill>
                <a:latin typeface="+mn-lt"/>
              </a:rPr>
              <a:t>GPDB</a:t>
            </a:r>
            <a:endParaRPr sz="1400" dirty="0">
              <a:solidFill>
                <a:srgbClr val="202F38"/>
              </a:solidFill>
              <a:latin typeface="+mn-lt"/>
            </a:endParaRPr>
          </a:p>
        </p:txBody>
      </p:sp>
      <p:sp>
        <p:nvSpPr>
          <p:cNvPr id="77" name="Shape 1204"/>
          <p:cNvSpPr/>
          <p:nvPr/>
        </p:nvSpPr>
        <p:spPr>
          <a:xfrm>
            <a:off x="1050190" y="2676586"/>
            <a:ext cx="912340" cy="23420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000">
                <a:solidFill>
                  <a:srgbClr val="29756E"/>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300" dirty="0">
                <a:solidFill>
                  <a:schemeClr val="tx1"/>
                </a:solidFill>
              </a:rPr>
              <a:t>SpringXD</a:t>
            </a:r>
          </a:p>
        </p:txBody>
      </p:sp>
      <p:pic>
        <p:nvPicPr>
          <p:cNvPr id="82" name="Picture 25" descr="C:\Users\sdunn\Documents\Pivotal Corporate\presentation\Misc Assets\icon-xd.pn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337000" y="2324589"/>
            <a:ext cx="310402" cy="310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974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utterstock_184962080.jpg"/>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7" name="Group 6"/>
          <p:cNvGrpSpPr/>
          <p:nvPr/>
        </p:nvGrpSpPr>
        <p:grpSpPr>
          <a:xfrm>
            <a:off x="4333675" y="411063"/>
            <a:ext cx="457200" cy="692497"/>
            <a:chOff x="4267200" y="577717"/>
            <a:chExt cx="609600" cy="923330"/>
          </a:xfrm>
        </p:grpSpPr>
        <p:sp>
          <p:nvSpPr>
            <p:cNvPr id="8" name="Oval 7"/>
            <p:cNvSpPr/>
            <p:nvPr/>
          </p:nvSpPr>
          <p:spPr>
            <a:xfrm>
              <a:off x="4267200" y="590550"/>
              <a:ext cx="609600" cy="609600"/>
            </a:xfrm>
            <a:prstGeom prst="ellipse">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bwMode="gray">
            <a:xfrm>
              <a:off x="4373164" y="577717"/>
              <a:ext cx="304800" cy="923330"/>
            </a:xfrm>
            <a:prstGeom prst="rect">
              <a:avLst/>
            </a:prstGeom>
            <a:noFill/>
          </p:spPr>
          <p:txBody>
            <a:bodyPr wrap="square" lIns="0" tIns="0" rIns="0" bIns="0" rtlCol="0" anchor="t" anchorCtr="0">
              <a:spAutoFit/>
            </a:bodyPr>
            <a:lstStyle/>
            <a:p>
              <a:r>
                <a:rPr lang="en-US" sz="4500" b="1" dirty="0">
                  <a:solidFill>
                    <a:schemeClr val="bg1"/>
                  </a:solidFill>
                </a:rPr>
                <a:t>“</a:t>
              </a:r>
            </a:p>
          </p:txBody>
        </p:sp>
      </p:grpSp>
      <p:sp>
        <p:nvSpPr>
          <p:cNvPr id="14" name="Shape 201"/>
          <p:cNvSpPr/>
          <p:nvPr/>
        </p:nvSpPr>
        <p:spPr>
          <a:xfrm>
            <a:off x="558800" y="1074206"/>
            <a:ext cx="8026399" cy="2882410"/>
          </a:xfrm>
          <a:prstGeom prst="rect">
            <a:avLst/>
          </a:prstGeom>
          <a:noFill/>
          <a:ln>
            <a:noFill/>
          </a:ln>
        </p:spPr>
        <p:txBody>
          <a:bodyPr lIns="45699" tIns="45699" rIns="45699" bIns="45699" anchor="t" anchorCtr="0">
            <a:noAutofit/>
          </a:bodyPr>
          <a:lstStyle/>
          <a:p>
            <a:pPr algn="ctr"/>
            <a:r>
              <a:rPr lang="en-US" sz="2400" b="1" dirty="0" smtClean="0">
                <a:solidFill>
                  <a:schemeClr val="bg1"/>
                </a:solidFill>
              </a:rPr>
              <a:t>SO WE ARE MOVING TO A WORLD WHERE THE MACHINES WE WORK WITH ARE NOT JUST INTELLIGENT; THEY ARE BRILLIANT.THEY ARE SELF-AWARE, THEY ARE PREDICTIVE, REACTIVE AND SOCIAL. IT'S A WORLD WHERE INFORMATION ITSELF BECOMES INTELLIGENT AND COMES TO US AUTOMATICALLY WHEN WE NEED IT WITHOUT HAVING TO LOOK FOR IT.</a:t>
            </a:r>
          </a:p>
          <a:p>
            <a:pPr algn="ctr"/>
            <a:endParaRPr lang="en-US" sz="2400" b="1" dirty="0" smtClean="0">
              <a:solidFill>
                <a:schemeClr val="bg1"/>
              </a:solidFill>
            </a:endParaRPr>
          </a:p>
          <a:p>
            <a:pPr algn="ctr">
              <a:buSzPct val="25000"/>
            </a:pPr>
            <a:endParaRPr lang="en-US" sz="2400" b="1" dirty="0" smtClean="0">
              <a:solidFill>
                <a:schemeClr val="bg1"/>
              </a:solidFill>
              <a:sym typeface="Arial"/>
            </a:endParaRPr>
          </a:p>
          <a:p>
            <a:pPr algn="ctr">
              <a:buSzPct val="25000"/>
            </a:pPr>
            <a:endParaRPr lang="en-US" sz="2400" b="1" dirty="0" smtClean="0">
              <a:solidFill>
                <a:schemeClr val="bg1"/>
              </a:solidFill>
            </a:endParaRPr>
          </a:p>
          <a:p>
            <a:pPr algn="ctr">
              <a:buSzPct val="25000"/>
            </a:pPr>
            <a:endParaRPr lang="en-US" sz="2400" b="1" dirty="0" smtClean="0">
              <a:solidFill>
                <a:schemeClr val="bg1"/>
              </a:solidFill>
              <a:sym typeface="Arial"/>
            </a:endParaRPr>
          </a:p>
        </p:txBody>
      </p:sp>
      <p:grpSp>
        <p:nvGrpSpPr>
          <p:cNvPr id="10" name="Group 9"/>
          <p:cNvGrpSpPr/>
          <p:nvPr/>
        </p:nvGrpSpPr>
        <p:grpSpPr>
          <a:xfrm>
            <a:off x="4333675" y="4209218"/>
            <a:ext cx="457200" cy="711153"/>
            <a:chOff x="4292338" y="590550"/>
            <a:chExt cx="609600" cy="948205"/>
          </a:xfrm>
        </p:grpSpPr>
        <p:sp>
          <p:nvSpPr>
            <p:cNvPr id="11" name="Oval 10"/>
            <p:cNvSpPr/>
            <p:nvPr/>
          </p:nvSpPr>
          <p:spPr>
            <a:xfrm>
              <a:off x="4292338" y="590550"/>
              <a:ext cx="609600" cy="609601"/>
            </a:xfrm>
            <a:prstGeom prst="ellipse">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bwMode="gray">
            <a:xfrm>
              <a:off x="4410872" y="615425"/>
              <a:ext cx="304800" cy="923330"/>
            </a:xfrm>
            <a:prstGeom prst="rect">
              <a:avLst/>
            </a:prstGeom>
            <a:noFill/>
          </p:spPr>
          <p:txBody>
            <a:bodyPr wrap="square" lIns="0" tIns="0" rIns="0" bIns="0" rtlCol="0" anchor="t" anchorCtr="0">
              <a:spAutoFit/>
            </a:bodyPr>
            <a:lstStyle/>
            <a:p>
              <a:r>
                <a:rPr lang="en-US" sz="4500" b="1" dirty="0">
                  <a:solidFill>
                    <a:schemeClr val="bg1"/>
                  </a:solidFill>
                </a:rPr>
                <a:t>”</a:t>
              </a:r>
            </a:p>
          </p:txBody>
        </p:sp>
      </p:grpSp>
      <p:sp>
        <p:nvSpPr>
          <p:cNvPr id="13" name="Rectangle 12"/>
          <p:cNvSpPr/>
          <p:nvPr/>
        </p:nvSpPr>
        <p:spPr>
          <a:xfrm>
            <a:off x="3024228" y="4691762"/>
            <a:ext cx="3095544" cy="369332"/>
          </a:xfrm>
          <a:prstGeom prst="rect">
            <a:avLst/>
          </a:prstGeom>
        </p:spPr>
        <p:txBody>
          <a:bodyPr wrap="none">
            <a:spAutoFit/>
          </a:bodyPr>
          <a:lstStyle/>
          <a:p>
            <a:pPr algn="ctr">
              <a:buSzPct val="25000"/>
            </a:pPr>
            <a:r>
              <a:rPr lang="en-US" b="1" dirty="0" smtClean="0">
                <a:solidFill>
                  <a:schemeClr val="accent3"/>
                </a:solidFill>
              </a:rPr>
              <a:t>MARCO ANNUNZIATA, </a:t>
            </a:r>
            <a:r>
              <a:rPr lang="en-US" b="1" dirty="0">
                <a:solidFill>
                  <a:schemeClr val="accent3"/>
                </a:solidFill>
              </a:rPr>
              <a:t>GE</a:t>
            </a:r>
          </a:p>
        </p:txBody>
      </p:sp>
    </p:spTree>
    <p:extLst>
      <p:ext uri="{BB962C8B-B14F-4D97-AF65-F5344CB8AC3E}">
        <p14:creationId xmlns:p14="http://schemas.microsoft.com/office/powerpoint/2010/main" val="2510826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a:t>
            </a:r>
            <a:r>
              <a:rPr lang="en-US" dirty="0" err="1"/>
              <a:t>IoT</a:t>
            </a:r>
            <a:r>
              <a:rPr lang="en-US" dirty="0"/>
              <a:t> Market Verticals</a:t>
            </a:r>
          </a:p>
        </p:txBody>
      </p:sp>
      <p:sp>
        <p:nvSpPr>
          <p:cNvPr id="7" name="Text Placeholder 6"/>
          <p:cNvSpPr>
            <a:spLocks noGrp="1"/>
          </p:cNvSpPr>
          <p:nvPr>
            <p:ph type="body" sz="quarter" idx="11"/>
          </p:nvPr>
        </p:nvSpPr>
        <p:spPr/>
        <p:txBody>
          <a:bodyPr lIns="731520" rIns="0"/>
          <a:lstStyle/>
          <a:p>
            <a:pPr marL="0" indent="0">
              <a:spcBef>
                <a:spcPts val="0"/>
              </a:spcBef>
              <a:spcAft>
                <a:spcPts val="4200"/>
              </a:spcAft>
              <a:buNone/>
            </a:pPr>
            <a:r>
              <a:rPr lang="en-US" dirty="0"/>
              <a:t>Diversified </a:t>
            </a:r>
            <a:r>
              <a:rPr lang="en-US"/>
              <a:t>Industrial </a:t>
            </a:r>
            <a:r>
              <a:rPr lang="en-US" smtClean="0"/>
              <a:t>Manufacturers</a:t>
            </a:r>
          </a:p>
          <a:p>
            <a:pPr marL="0" indent="0">
              <a:spcBef>
                <a:spcPts val="0"/>
              </a:spcBef>
              <a:spcAft>
                <a:spcPts val="4200"/>
              </a:spcAft>
              <a:buNone/>
            </a:pPr>
            <a:r>
              <a:rPr lang="en-US" smtClean="0"/>
              <a:t>Agriculture</a:t>
            </a:r>
            <a:r>
              <a:rPr lang="en-US" dirty="0"/>
              <a:t>, Security, Retail</a:t>
            </a:r>
          </a:p>
          <a:p>
            <a:pPr marL="0" indent="0">
              <a:spcBef>
                <a:spcPts val="0"/>
              </a:spcBef>
              <a:spcAft>
                <a:spcPts val="4200"/>
              </a:spcAft>
              <a:buNone/>
            </a:pPr>
            <a:r>
              <a:rPr lang="en-US" dirty="0"/>
              <a:t>Auto </a:t>
            </a:r>
            <a:r>
              <a:rPr lang="en-US" dirty="0" smtClean="0"/>
              <a:t>Manufacturers</a:t>
            </a:r>
            <a:endParaRPr lang="en-US" dirty="0"/>
          </a:p>
        </p:txBody>
      </p:sp>
      <p:sp>
        <p:nvSpPr>
          <p:cNvPr id="8" name="Text Placeholder 7"/>
          <p:cNvSpPr>
            <a:spLocks noGrp="1"/>
          </p:cNvSpPr>
          <p:nvPr>
            <p:ph type="body" sz="quarter" idx="12"/>
          </p:nvPr>
        </p:nvSpPr>
        <p:spPr/>
        <p:txBody>
          <a:bodyPr lIns="731520" rIns="0"/>
          <a:lstStyle/>
          <a:p>
            <a:pPr marL="0" indent="0">
              <a:spcBef>
                <a:spcPts val="0"/>
              </a:spcBef>
              <a:spcAft>
                <a:spcPts val="4200"/>
              </a:spcAft>
              <a:buNone/>
            </a:pPr>
            <a:r>
              <a:rPr lang="en-US" dirty="0"/>
              <a:t>Media (via Mobile devices)</a:t>
            </a:r>
          </a:p>
          <a:p>
            <a:pPr marL="0" indent="0">
              <a:spcBef>
                <a:spcPts val="0"/>
              </a:spcBef>
              <a:spcAft>
                <a:spcPts val="4200"/>
              </a:spcAft>
              <a:buNone/>
            </a:pPr>
            <a:r>
              <a:rPr lang="en-US" dirty="0"/>
              <a:t>Urban Infrastructure, Cities</a:t>
            </a:r>
          </a:p>
          <a:p>
            <a:pPr marL="0" indent="0">
              <a:spcBef>
                <a:spcPts val="0"/>
              </a:spcBef>
              <a:spcAft>
                <a:spcPts val="4200"/>
              </a:spcAft>
              <a:buNone/>
            </a:pPr>
            <a:r>
              <a:rPr lang="en-US" dirty="0"/>
              <a:t>Consumer, Connected Home </a:t>
            </a:r>
            <a:r>
              <a:rPr lang="en-US" dirty="0" smtClean="0"/>
              <a:t>etc.</a:t>
            </a:r>
          </a:p>
          <a:p>
            <a:pPr marL="0" indent="0">
              <a:spcBef>
                <a:spcPts val="0"/>
              </a:spcBef>
              <a:spcAft>
                <a:spcPts val="4200"/>
              </a:spcAft>
              <a:buNone/>
            </a:pPr>
            <a:r>
              <a:rPr lang="en-US" dirty="0" smtClean="0"/>
              <a:t>Healthcare, Life Sciences</a:t>
            </a:r>
            <a:endParaRPr lang="en-US" dirty="0"/>
          </a:p>
        </p:txBody>
      </p:sp>
      <p:sp>
        <p:nvSpPr>
          <p:cNvPr id="9" name="Oval 8"/>
          <p:cNvSpPr/>
          <p:nvPr/>
        </p:nvSpPr>
        <p:spPr>
          <a:xfrm>
            <a:off x="381001" y="1085850"/>
            <a:ext cx="659877" cy="659877"/>
          </a:xfrm>
          <a:prstGeom prst="ellipse">
            <a:avLst/>
          </a:prstGeom>
          <a:solidFill>
            <a:srgbClr val="059A9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10" name="Oval 9"/>
          <p:cNvSpPr/>
          <p:nvPr/>
        </p:nvSpPr>
        <p:spPr>
          <a:xfrm>
            <a:off x="4752222" y="1898127"/>
            <a:ext cx="659877" cy="659877"/>
          </a:xfrm>
          <a:prstGeom prst="ellipse">
            <a:avLst/>
          </a:prstGeom>
          <a:solidFill>
            <a:srgbClr val="059A9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11" name="Oval 10"/>
          <p:cNvSpPr/>
          <p:nvPr/>
        </p:nvSpPr>
        <p:spPr>
          <a:xfrm>
            <a:off x="4752222" y="2710404"/>
            <a:ext cx="659877" cy="659877"/>
          </a:xfrm>
          <a:prstGeom prst="ellipse">
            <a:avLst/>
          </a:prstGeom>
          <a:solidFill>
            <a:srgbClr val="059A9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12" name="Oval 11"/>
          <p:cNvSpPr/>
          <p:nvPr/>
        </p:nvSpPr>
        <p:spPr>
          <a:xfrm>
            <a:off x="381001" y="1898127"/>
            <a:ext cx="659877" cy="659877"/>
          </a:xfrm>
          <a:prstGeom prst="ellipse">
            <a:avLst/>
          </a:prstGeom>
          <a:solidFill>
            <a:srgbClr val="059A9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13" name="Oval 12"/>
          <p:cNvSpPr/>
          <p:nvPr/>
        </p:nvSpPr>
        <p:spPr>
          <a:xfrm>
            <a:off x="381001" y="2751252"/>
            <a:ext cx="659877" cy="659877"/>
          </a:xfrm>
          <a:prstGeom prst="ellipse">
            <a:avLst/>
          </a:prstGeom>
          <a:solidFill>
            <a:srgbClr val="059A9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14" name="Oval 13"/>
          <p:cNvSpPr/>
          <p:nvPr/>
        </p:nvSpPr>
        <p:spPr>
          <a:xfrm>
            <a:off x="4752222" y="1085850"/>
            <a:ext cx="659877" cy="659877"/>
          </a:xfrm>
          <a:prstGeom prst="ellipse">
            <a:avLst/>
          </a:prstGeom>
          <a:solidFill>
            <a:srgbClr val="059A9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pic>
        <p:nvPicPr>
          <p:cNvPr id="21" name="Picture 2" descr="C:\Users\sdunn\Documents\Pivotal Corporate\presentation\Misc Assets\icon-cars-whi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9" y="2845520"/>
            <a:ext cx="471340" cy="4713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C:\Users\sdunn\Documents\Pivotal Corporate\presentation\Misc Assets\icon-city-wh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420" y="2028903"/>
            <a:ext cx="411480" cy="41148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sdunn\Documents\Pivotal Corporate\presentation\Misc Assets\icon-industry-whit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892" y="1219887"/>
            <a:ext cx="354094" cy="35409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descr="C:\Users\sdunn\Documents\Pivotal Corporate\presentation\Misc Assets\icon-mobilemedia-whit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5113" y="1238741"/>
            <a:ext cx="354094" cy="35409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Users\sdunn\Documents\Pivotal Corporate\presentation\Misc Assets\icon-modernhome-whit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420" y="2876451"/>
            <a:ext cx="411480" cy="41148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7" descr="C:\Users\sdunn\Documents\Pivotal Corporate\presentation\Misc Assets\icon-retai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892" y="2041591"/>
            <a:ext cx="354094" cy="354094"/>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p:cNvSpPr/>
          <p:nvPr/>
        </p:nvSpPr>
        <p:spPr>
          <a:xfrm>
            <a:off x="4749865" y="3607871"/>
            <a:ext cx="659877" cy="659877"/>
          </a:xfrm>
          <a:prstGeom prst="ellipse">
            <a:avLst/>
          </a:prstGeom>
          <a:solidFill>
            <a:srgbClr val="059A9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pic>
        <p:nvPicPr>
          <p:cNvPr id="19" name="Picture 4" descr="http://files.softicons.com/download/web-icons/bees-help-icons-by-artbees/png/256x256/Capsule.png"/>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4874504" y="3724000"/>
            <a:ext cx="401637" cy="401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629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hutterstock_222072733.jpg"/>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t="33182"/>
          <a:stretch/>
        </p:blipFill>
        <p:spPr>
          <a:xfrm>
            <a:off x="0" y="0"/>
            <a:ext cx="9144000" cy="5143500"/>
          </a:xfrm>
          <a:prstGeom prst="rect">
            <a:avLst/>
          </a:prstGeom>
        </p:spPr>
      </p:pic>
      <p:grpSp>
        <p:nvGrpSpPr>
          <p:cNvPr id="3" name="Group 2"/>
          <p:cNvGrpSpPr/>
          <p:nvPr/>
        </p:nvGrpSpPr>
        <p:grpSpPr>
          <a:xfrm>
            <a:off x="4333675" y="673540"/>
            <a:ext cx="457200" cy="692497"/>
            <a:chOff x="4267200" y="577717"/>
            <a:chExt cx="609600" cy="923330"/>
          </a:xfrm>
        </p:grpSpPr>
        <p:sp>
          <p:nvSpPr>
            <p:cNvPr id="4" name="Oval 3"/>
            <p:cNvSpPr/>
            <p:nvPr/>
          </p:nvSpPr>
          <p:spPr>
            <a:xfrm>
              <a:off x="4267200" y="590550"/>
              <a:ext cx="609600" cy="609600"/>
            </a:xfrm>
            <a:prstGeom prst="ellipse">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bwMode="gray">
            <a:xfrm>
              <a:off x="4373164" y="577717"/>
              <a:ext cx="304800" cy="923330"/>
            </a:xfrm>
            <a:prstGeom prst="rect">
              <a:avLst/>
            </a:prstGeom>
            <a:noFill/>
          </p:spPr>
          <p:txBody>
            <a:bodyPr wrap="square" lIns="0" tIns="0" rIns="0" bIns="0" rtlCol="0" anchor="t" anchorCtr="0">
              <a:spAutoFit/>
            </a:bodyPr>
            <a:lstStyle/>
            <a:p>
              <a:r>
                <a:rPr lang="en-US" sz="4500" b="1" dirty="0">
                  <a:solidFill>
                    <a:schemeClr val="bg1"/>
                  </a:solidFill>
                </a:rPr>
                <a:t>“</a:t>
              </a:r>
            </a:p>
          </p:txBody>
        </p:sp>
      </p:grpSp>
      <p:sp>
        <p:nvSpPr>
          <p:cNvPr id="6" name="Shape 201"/>
          <p:cNvSpPr/>
          <p:nvPr/>
        </p:nvSpPr>
        <p:spPr>
          <a:xfrm>
            <a:off x="558800" y="1260480"/>
            <a:ext cx="8026399" cy="2882410"/>
          </a:xfrm>
          <a:prstGeom prst="rect">
            <a:avLst/>
          </a:prstGeom>
          <a:noFill/>
          <a:ln>
            <a:noFill/>
          </a:ln>
        </p:spPr>
        <p:txBody>
          <a:bodyPr lIns="45699" tIns="45699" rIns="45699" bIns="45699" anchor="t" anchorCtr="0">
            <a:noAutofit/>
          </a:bodyPr>
          <a:lstStyle/>
          <a:p>
            <a:pPr algn="ctr"/>
            <a:r>
              <a:rPr lang="en-US" sz="2200" b="1" dirty="0" smtClean="0">
                <a:solidFill>
                  <a:schemeClr val="bg1"/>
                </a:solidFill>
              </a:rPr>
              <a:t>THE MAGIC HAPPENS WHEN YOU MARRY THE TRADITIONAL ENGINEERING APPROACH WITH THE DATA SCIENCE ENABLED BY THE DATA LAKE. IT OPENS UP A WHOLE NEW WORLD OF POSSIBLE ‘WHAT IF’ QUESTIONS.</a:t>
            </a:r>
            <a:endParaRPr lang="en-US" sz="2200" b="1" dirty="0" smtClean="0">
              <a:solidFill>
                <a:schemeClr val="bg1"/>
              </a:solidFill>
              <a:sym typeface="Arial"/>
            </a:endParaRPr>
          </a:p>
        </p:txBody>
      </p:sp>
      <p:grpSp>
        <p:nvGrpSpPr>
          <p:cNvPr id="7" name="Group 6"/>
          <p:cNvGrpSpPr/>
          <p:nvPr/>
        </p:nvGrpSpPr>
        <p:grpSpPr>
          <a:xfrm>
            <a:off x="4333675" y="3124356"/>
            <a:ext cx="457200" cy="711153"/>
            <a:chOff x="4292338" y="590550"/>
            <a:chExt cx="609600" cy="948205"/>
          </a:xfrm>
        </p:grpSpPr>
        <p:sp>
          <p:nvSpPr>
            <p:cNvPr id="8" name="Oval 7"/>
            <p:cNvSpPr/>
            <p:nvPr/>
          </p:nvSpPr>
          <p:spPr>
            <a:xfrm>
              <a:off x="4292338" y="590550"/>
              <a:ext cx="609600" cy="609601"/>
            </a:xfrm>
            <a:prstGeom prst="ellipse">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bwMode="gray">
            <a:xfrm>
              <a:off x="4410872" y="615425"/>
              <a:ext cx="304800" cy="923330"/>
            </a:xfrm>
            <a:prstGeom prst="rect">
              <a:avLst/>
            </a:prstGeom>
            <a:noFill/>
          </p:spPr>
          <p:txBody>
            <a:bodyPr wrap="square" lIns="0" tIns="0" rIns="0" bIns="0" rtlCol="0" anchor="t" anchorCtr="0">
              <a:spAutoFit/>
            </a:bodyPr>
            <a:lstStyle/>
            <a:p>
              <a:r>
                <a:rPr lang="en-US" sz="4500" b="1" dirty="0">
                  <a:solidFill>
                    <a:schemeClr val="bg1"/>
                  </a:solidFill>
                </a:rPr>
                <a:t>”</a:t>
              </a:r>
            </a:p>
          </p:txBody>
        </p:sp>
      </p:grpSp>
      <p:sp>
        <p:nvSpPr>
          <p:cNvPr id="10" name="Rectangle 9"/>
          <p:cNvSpPr/>
          <p:nvPr/>
        </p:nvSpPr>
        <p:spPr>
          <a:xfrm>
            <a:off x="2703509" y="3673951"/>
            <a:ext cx="3736983"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lang="en-US" b="1" dirty="0" smtClean="0">
                <a:solidFill>
                  <a:srgbClr val="F16F3B"/>
                </a:solidFill>
                <a:uFillTx/>
              </a:rPr>
              <a:t>DAVE BARTLETT, GE AVIATION</a:t>
            </a:r>
            <a:endParaRPr kumimoji="0" lang="en-US" sz="1800" b="1" i="0" u="none" strike="noStrike" kern="0" cap="none" spc="0" normalizeH="0" baseline="0" noProof="0" dirty="0">
              <a:ln>
                <a:noFill/>
              </a:ln>
              <a:solidFill>
                <a:srgbClr val="F16F3B"/>
              </a:solidFill>
              <a:effectLst/>
              <a:uLnTx/>
              <a:uFillTx/>
            </a:endParaRPr>
          </a:p>
        </p:txBody>
      </p:sp>
    </p:spTree>
    <p:extLst>
      <p:ext uri="{BB962C8B-B14F-4D97-AF65-F5344CB8AC3E}">
        <p14:creationId xmlns:p14="http://schemas.microsoft.com/office/powerpoint/2010/main" val="1393828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hape 1103"/>
          <p:cNvCxnSpPr/>
          <p:nvPr/>
        </p:nvCxnSpPr>
        <p:spPr>
          <a:xfrm>
            <a:off x="381000" y="2844554"/>
            <a:ext cx="8410575" cy="0"/>
          </a:xfrm>
          <a:prstGeom prst="straightConnector1">
            <a:avLst/>
          </a:prstGeom>
          <a:noFill/>
          <a:ln w="28575" cap="flat">
            <a:solidFill>
              <a:schemeClr val="bg1">
                <a:lumMod val="65000"/>
              </a:schemeClr>
            </a:solidFill>
            <a:prstDash val="lgDash"/>
            <a:round/>
            <a:headEnd type="none" w="med" len="med"/>
            <a:tailEnd type="none" w="med" len="med"/>
          </a:ln>
        </p:spPr>
      </p:cxnSp>
      <p:sp>
        <p:nvSpPr>
          <p:cNvPr id="30" name="Shape 865"/>
          <p:cNvSpPr/>
          <p:nvPr/>
        </p:nvSpPr>
        <p:spPr>
          <a:xfrm>
            <a:off x="381001" y="1660238"/>
            <a:ext cx="1255411" cy="51374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l">
              <a:defRPr sz="1800">
                <a:solidFill>
                  <a:srgbClr val="000000"/>
                </a:solidFill>
              </a:defRPr>
            </a:pPr>
            <a:r>
              <a:rPr lang="x-none" sz="1800" dirty="0" smtClean="0">
                <a:solidFill>
                  <a:schemeClr val="bg1"/>
                </a:solidFill>
              </a:rPr>
              <a:t>Converging Trends</a:t>
            </a:r>
            <a:endParaRPr sz="1800" dirty="0">
              <a:solidFill>
                <a:schemeClr val="bg1"/>
              </a:solidFill>
            </a:endParaRPr>
          </a:p>
        </p:txBody>
      </p:sp>
      <p:sp>
        <p:nvSpPr>
          <p:cNvPr id="32" name="Shape 865"/>
          <p:cNvSpPr/>
          <p:nvPr/>
        </p:nvSpPr>
        <p:spPr>
          <a:xfrm>
            <a:off x="381001" y="3505960"/>
            <a:ext cx="1255411" cy="25160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l">
              <a:defRPr sz="1800">
                <a:solidFill>
                  <a:srgbClr val="000000"/>
                </a:solidFill>
              </a:defRPr>
            </a:pPr>
            <a:r>
              <a:rPr lang="x-none" sz="1800" dirty="0" smtClean="0">
                <a:solidFill>
                  <a:schemeClr val="bg1"/>
                </a:solidFill>
              </a:rPr>
              <a:t>Innovation</a:t>
            </a:r>
            <a:endParaRPr sz="1800" dirty="0">
              <a:solidFill>
                <a:schemeClr val="bg1"/>
              </a:solidFill>
            </a:endParaRPr>
          </a:p>
        </p:txBody>
      </p:sp>
      <p:sp>
        <p:nvSpPr>
          <p:cNvPr id="34" name="Shape 356"/>
          <p:cNvSpPr/>
          <p:nvPr/>
        </p:nvSpPr>
        <p:spPr>
          <a:xfrm>
            <a:off x="3052938" y="3846625"/>
            <a:ext cx="1202071" cy="276999"/>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lgn="ctr">
              <a:defRPr sz="1700" b="1">
                <a:uFillTx/>
              </a:defRPr>
            </a:lvl1pPr>
          </a:lstStyle>
          <a:p>
            <a:pPr lvl="0">
              <a:defRPr sz="1800" b="0">
                <a:solidFill>
                  <a:srgbClr val="000000"/>
                </a:solidFill>
              </a:defRPr>
            </a:pPr>
            <a:r>
              <a:rPr lang="x-none" sz="1800" b="1" i="1" dirty="0" smtClean="0">
                <a:solidFill>
                  <a:srgbClr val="F16F3B"/>
                </a:solidFill>
                <a:latin typeface="Avenir Next Demi Bold"/>
                <a:cs typeface="Avenir Next Demi Bold"/>
              </a:rPr>
              <a:t>New Data</a:t>
            </a:r>
            <a:endParaRPr lang="x-none" sz="1800" i="1" dirty="0">
              <a:solidFill>
                <a:srgbClr val="F16F3B"/>
              </a:solidFill>
              <a:latin typeface="Avenir Next Demi Bold"/>
              <a:cs typeface="Avenir Next Demi Bold"/>
            </a:endParaRPr>
          </a:p>
        </p:txBody>
      </p:sp>
      <p:sp>
        <p:nvSpPr>
          <p:cNvPr id="36" name="Shape 356"/>
          <p:cNvSpPr/>
          <p:nvPr/>
        </p:nvSpPr>
        <p:spPr>
          <a:xfrm>
            <a:off x="4781775" y="3851106"/>
            <a:ext cx="1675950"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lgn="ctr">
              <a:defRPr sz="1700" b="1">
                <a:uFillTx/>
              </a:defRPr>
            </a:lvl1pPr>
          </a:lstStyle>
          <a:p>
            <a:pPr lvl="0">
              <a:defRPr sz="1800" b="0">
                <a:solidFill>
                  <a:srgbClr val="000000"/>
                </a:solidFill>
              </a:defRPr>
            </a:pPr>
            <a:r>
              <a:rPr lang="x-none" sz="1800" b="1" i="1" dirty="0" smtClean="0">
                <a:solidFill>
                  <a:srgbClr val="F16F3B"/>
                </a:solidFill>
                <a:latin typeface="Avenir Next Demi Bold"/>
                <a:cs typeface="Avenir Next Demi Bold"/>
              </a:rPr>
              <a:t>New Processes</a:t>
            </a:r>
            <a:endParaRPr lang="x-none" sz="1800" i="1" dirty="0">
              <a:solidFill>
                <a:srgbClr val="F16F3B"/>
              </a:solidFill>
              <a:latin typeface="Avenir Next Demi Bold"/>
              <a:cs typeface="Avenir Next Demi Bold"/>
            </a:endParaRPr>
          </a:p>
        </p:txBody>
      </p:sp>
      <p:sp>
        <p:nvSpPr>
          <p:cNvPr id="38" name="Shape 356"/>
          <p:cNvSpPr/>
          <p:nvPr/>
        </p:nvSpPr>
        <p:spPr>
          <a:xfrm>
            <a:off x="6747550" y="3860114"/>
            <a:ext cx="1675950" cy="276999"/>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lgn="ctr">
              <a:defRPr sz="1700" b="1">
                <a:uFillTx/>
              </a:defRPr>
            </a:lvl1pPr>
          </a:lstStyle>
          <a:p>
            <a:pPr lvl="0">
              <a:defRPr sz="1800" b="0">
                <a:solidFill>
                  <a:srgbClr val="000000"/>
                </a:solidFill>
              </a:defRPr>
            </a:pPr>
            <a:r>
              <a:rPr lang="x-none" sz="1800" b="1" i="1" dirty="0" smtClean="0">
                <a:solidFill>
                  <a:srgbClr val="F16F3B"/>
                </a:solidFill>
                <a:latin typeface="Avenir Next Demi Bold"/>
                <a:cs typeface="Avenir Next Demi Bold"/>
              </a:rPr>
              <a:t>New Insights</a:t>
            </a:r>
            <a:endParaRPr lang="x-none" sz="1800" i="1" dirty="0">
              <a:solidFill>
                <a:srgbClr val="F16F3B"/>
              </a:solidFill>
              <a:latin typeface="Avenir Next Demi Bold"/>
              <a:cs typeface="Avenir Next Demi Bold"/>
            </a:endParaRPr>
          </a:p>
        </p:txBody>
      </p:sp>
      <p:sp>
        <p:nvSpPr>
          <p:cNvPr id="3" name="Title 2"/>
          <p:cNvSpPr>
            <a:spLocks noGrp="1"/>
          </p:cNvSpPr>
          <p:nvPr>
            <p:ph type="title"/>
          </p:nvPr>
        </p:nvSpPr>
        <p:spPr/>
        <p:txBody>
          <a:bodyPr/>
          <a:lstStyle/>
          <a:p>
            <a:r>
              <a:rPr lang="en-US" dirty="0"/>
              <a:t>The Journey to the Data-Driven Enterprise</a:t>
            </a:r>
          </a:p>
        </p:txBody>
      </p:sp>
      <p:grpSp>
        <p:nvGrpSpPr>
          <p:cNvPr id="14" name="Group 13"/>
          <p:cNvGrpSpPr/>
          <p:nvPr/>
        </p:nvGrpSpPr>
        <p:grpSpPr>
          <a:xfrm>
            <a:off x="2447925" y="1185589"/>
            <a:ext cx="6343650" cy="1463040"/>
            <a:chOff x="2447925" y="1094907"/>
            <a:chExt cx="6343650" cy="1644404"/>
          </a:xfrm>
        </p:grpSpPr>
        <p:sp>
          <p:nvSpPr>
            <p:cNvPr id="9" name="Oval 8"/>
            <p:cNvSpPr/>
            <p:nvPr/>
          </p:nvSpPr>
          <p:spPr>
            <a:xfrm>
              <a:off x="2447925" y="1094907"/>
              <a:ext cx="2412098" cy="1644404"/>
            </a:xfrm>
            <a:prstGeom prst="ellipse">
              <a:avLst/>
            </a:prstGeom>
            <a:solidFill>
              <a:srgbClr val="059A9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4D4D4D"/>
                </a:solidFill>
                <a:effectLst/>
                <a:uFill>
                  <a:solidFill>
                    <a:srgbClr val="4D4D4D"/>
                  </a:solidFill>
                </a:uFill>
                <a:latin typeface="Arial"/>
                <a:ea typeface="Arial"/>
                <a:cs typeface="Arial"/>
                <a:sym typeface="Arial"/>
              </a:endParaRPr>
            </a:p>
          </p:txBody>
        </p:sp>
        <p:sp>
          <p:nvSpPr>
            <p:cNvPr id="29" name="Oval 28"/>
            <p:cNvSpPr/>
            <p:nvPr/>
          </p:nvSpPr>
          <p:spPr>
            <a:xfrm>
              <a:off x="4413701" y="1094907"/>
              <a:ext cx="2412098" cy="1644404"/>
            </a:xfrm>
            <a:prstGeom prst="ellipse">
              <a:avLst/>
            </a:prstGeom>
            <a:solidFill>
              <a:srgbClr val="059A9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31" name="Oval 30"/>
            <p:cNvSpPr/>
            <p:nvPr/>
          </p:nvSpPr>
          <p:spPr>
            <a:xfrm>
              <a:off x="6379477" y="1094907"/>
              <a:ext cx="2412098" cy="1644404"/>
            </a:xfrm>
            <a:prstGeom prst="ellipse">
              <a:avLst/>
            </a:prstGeom>
            <a:solidFill>
              <a:srgbClr val="059A9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42" name="Oval 41"/>
            <p:cNvSpPr/>
            <p:nvPr/>
          </p:nvSpPr>
          <p:spPr>
            <a:xfrm>
              <a:off x="6381370" y="1441739"/>
              <a:ext cx="446322" cy="950740"/>
            </a:xfrm>
            <a:custGeom>
              <a:avLst/>
              <a:gdLst/>
              <a:ahLst/>
              <a:cxnLst/>
              <a:rect l="l" t="t" r="r" b="b"/>
              <a:pathLst>
                <a:path w="446322" h="950740">
                  <a:moveTo>
                    <a:pt x="223161" y="0"/>
                  </a:moveTo>
                  <a:cubicBezTo>
                    <a:pt x="363913" y="133698"/>
                    <a:pt x="446322" y="297973"/>
                    <a:pt x="446322" y="475370"/>
                  </a:cubicBezTo>
                  <a:cubicBezTo>
                    <a:pt x="446322" y="652767"/>
                    <a:pt x="363913" y="817042"/>
                    <a:pt x="223161" y="950740"/>
                  </a:cubicBezTo>
                  <a:cubicBezTo>
                    <a:pt x="82410" y="817042"/>
                    <a:pt x="0" y="652767"/>
                    <a:pt x="0" y="475370"/>
                  </a:cubicBezTo>
                  <a:cubicBezTo>
                    <a:pt x="0" y="297973"/>
                    <a:pt x="82410" y="133698"/>
                    <a:pt x="223161" y="0"/>
                  </a:cubicBezTo>
                  <a:close/>
                </a:path>
              </a:pathLst>
            </a:custGeom>
            <a:solidFill>
              <a:srgbClr val="00BBCA"/>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47" name="Oval 41"/>
            <p:cNvSpPr/>
            <p:nvPr/>
          </p:nvSpPr>
          <p:spPr>
            <a:xfrm>
              <a:off x="4413701" y="1441739"/>
              <a:ext cx="446322" cy="950740"/>
            </a:xfrm>
            <a:custGeom>
              <a:avLst/>
              <a:gdLst/>
              <a:ahLst/>
              <a:cxnLst/>
              <a:rect l="l" t="t" r="r" b="b"/>
              <a:pathLst>
                <a:path w="446322" h="950740">
                  <a:moveTo>
                    <a:pt x="223161" y="0"/>
                  </a:moveTo>
                  <a:cubicBezTo>
                    <a:pt x="363913" y="133698"/>
                    <a:pt x="446322" y="297973"/>
                    <a:pt x="446322" y="475370"/>
                  </a:cubicBezTo>
                  <a:cubicBezTo>
                    <a:pt x="446322" y="652767"/>
                    <a:pt x="363913" y="817042"/>
                    <a:pt x="223161" y="950740"/>
                  </a:cubicBezTo>
                  <a:cubicBezTo>
                    <a:pt x="82410" y="817042"/>
                    <a:pt x="0" y="652767"/>
                    <a:pt x="0" y="475370"/>
                  </a:cubicBezTo>
                  <a:cubicBezTo>
                    <a:pt x="0" y="297973"/>
                    <a:pt x="82410" y="133698"/>
                    <a:pt x="223161" y="0"/>
                  </a:cubicBezTo>
                  <a:close/>
                </a:path>
              </a:pathLst>
            </a:custGeom>
            <a:solidFill>
              <a:srgbClr val="00BBCA"/>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grpSp>
      <p:sp>
        <p:nvSpPr>
          <p:cNvPr id="15" name="TextBox 14"/>
          <p:cNvSpPr txBox="1"/>
          <p:nvPr/>
        </p:nvSpPr>
        <p:spPr>
          <a:xfrm>
            <a:off x="6697658" y="1455445"/>
            <a:ext cx="1775735" cy="923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b="0" i="0" u="none" strike="noStrike" cap="none" spc="0" normalizeH="0" baseline="0" dirty="0" smtClean="0">
                <a:ln>
                  <a:noFill/>
                </a:ln>
                <a:solidFill>
                  <a:schemeClr val="bg1"/>
                </a:solidFill>
                <a:effectLst/>
                <a:uFill>
                  <a:solidFill>
                    <a:srgbClr val="4D4D4D"/>
                  </a:solidFill>
                </a:uFill>
                <a:sym typeface="Arial"/>
              </a:rPr>
              <a:t>Data Science</a:t>
            </a:r>
            <a:r>
              <a:rPr lang="en-US" dirty="0" smtClean="0">
                <a:solidFill>
                  <a:schemeClr val="bg1"/>
                </a:solidFill>
              </a:rPr>
              <a:t/>
            </a:r>
            <a:br>
              <a:rPr lang="en-US" dirty="0" smtClean="0">
                <a:solidFill>
                  <a:schemeClr val="bg1"/>
                </a:solidFill>
              </a:rPr>
            </a:br>
            <a:r>
              <a:rPr lang="en-US" dirty="0" smtClean="0">
                <a:solidFill>
                  <a:schemeClr val="bg1"/>
                </a:solidFill>
              </a:rPr>
              <a:t>and </a:t>
            </a:r>
            <a:r>
              <a:rPr kumimoji="0" lang="en-US" b="0" i="0" u="none" strike="noStrike" cap="none" spc="0" normalizeH="0" baseline="0" dirty="0" smtClean="0">
                <a:ln>
                  <a:noFill/>
                </a:ln>
                <a:solidFill>
                  <a:schemeClr val="bg1"/>
                </a:solidFill>
                <a:effectLst/>
                <a:uFill>
                  <a:solidFill>
                    <a:srgbClr val="4D4D4D"/>
                  </a:solidFill>
                </a:uFill>
                <a:sym typeface="Arial"/>
              </a:rPr>
              <a:t>Machine</a:t>
            </a:r>
            <a:r>
              <a:rPr lang="en-US" dirty="0">
                <a:solidFill>
                  <a:schemeClr val="bg1"/>
                </a:solidFill>
              </a:rPr>
              <a:t/>
            </a:r>
            <a:br>
              <a:rPr lang="en-US" dirty="0">
                <a:solidFill>
                  <a:schemeClr val="bg1"/>
                </a:solidFill>
              </a:rPr>
            </a:br>
            <a:r>
              <a:rPr kumimoji="0" lang="en-US" b="0" i="0" u="none" strike="noStrike" cap="none" spc="0" normalizeH="0" dirty="0" smtClean="0">
                <a:ln>
                  <a:noFill/>
                </a:ln>
                <a:solidFill>
                  <a:schemeClr val="bg1"/>
                </a:solidFill>
                <a:effectLst/>
                <a:uFill>
                  <a:solidFill>
                    <a:srgbClr val="4D4D4D"/>
                  </a:solidFill>
                </a:uFill>
                <a:sym typeface="Arial"/>
              </a:rPr>
              <a:t>Learning</a:t>
            </a:r>
            <a:endParaRPr kumimoji="0" lang="en-US" b="0" i="0" u="none" strike="noStrike" cap="none" spc="0" normalizeH="0" baseline="0" dirty="0">
              <a:ln>
                <a:noFill/>
              </a:ln>
              <a:solidFill>
                <a:schemeClr val="bg1"/>
              </a:solidFill>
              <a:effectLst/>
              <a:uFill>
                <a:solidFill>
                  <a:srgbClr val="4D4D4D"/>
                </a:solidFill>
              </a:uFill>
              <a:sym typeface="Arial"/>
            </a:endParaRPr>
          </a:p>
        </p:txBody>
      </p:sp>
      <p:sp>
        <p:nvSpPr>
          <p:cNvPr id="13" name="TextBox 12"/>
          <p:cNvSpPr txBox="1"/>
          <p:nvPr/>
        </p:nvSpPr>
        <p:spPr>
          <a:xfrm>
            <a:off x="5124384" y="1732444"/>
            <a:ext cx="990731"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b="0" i="0" u="none" strike="noStrike" cap="none" spc="0" normalizeH="0" baseline="0" dirty="0" smtClean="0">
                <a:ln>
                  <a:noFill/>
                </a:ln>
                <a:solidFill>
                  <a:schemeClr val="bg1"/>
                </a:solidFill>
                <a:effectLst/>
                <a:uFill>
                  <a:solidFill>
                    <a:srgbClr val="4D4D4D"/>
                  </a:solidFill>
                </a:uFill>
                <a:sym typeface="Arial"/>
              </a:rPr>
              <a:t>Big</a:t>
            </a:r>
            <a:r>
              <a:rPr kumimoji="0" lang="en-US" b="0" i="0" u="none" strike="noStrike" cap="none" spc="0" normalizeH="0" dirty="0" smtClean="0">
                <a:ln>
                  <a:noFill/>
                </a:ln>
                <a:solidFill>
                  <a:schemeClr val="bg1"/>
                </a:solidFill>
                <a:effectLst/>
                <a:uFill>
                  <a:solidFill>
                    <a:srgbClr val="4D4D4D"/>
                  </a:solidFill>
                </a:uFill>
                <a:sym typeface="Arial"/>
              </a:rPr>
              <a:t> </a:t>
            </a:r>
            <a:r>
              <a:rPr lang="en-US" dirty="0" smtClean="0">
                <a:solidFill>
                  <a:schemeClr val="bg1"/>
                </a:solidFill>
              </a:rPr>
              <a:t>Data</a:t>
            </a:r>
            <a:endParaRPr kumimoji="0" lang="en-US" b="0" i="0" u="none" strike="noStrike" cap="none" spc="0" normalizeH="0" baseline="0" dirty="0">
              <a:ln>
                <a:noFill/>
              </a:ln>
              <a:solidFill>
                <a:schemeClr val="bg1"/>
              </a:solidFill>
              <a:effectLst/>
              <a:uFill>
                <a:solidFill>
                  <a:srgbClr val="4D4D4D"/>
                </a:solidFill>
              </a:uFill>
              <a:sym typeface="Arial"/>
            </a:endParaRPr>
          </a:p>
        </p:txBody>
      </p:sp>
      <p:sp>
        <p:nvSpPr>
          <p:cNvPr id="11" name="TextBox 10"/>
          <p:cNvSpPr txBox="1"/>
          <p:nvPr/>
        </p:nvSpPr>
        <p:spPr>
          <a:xfrm>
            <a:off x="3045398" y="1593945"/>
            <a:ext cx="1217151" cy="64632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b="0" i="0" u="none" strike="noStrike" cap="none" spc="0" normalizeH="0" baseline="0" dirty="0" smtClean="0">
                <a:ln>
                  <a:noFill/>
                </a:ln>
                <a:solidFill>
                  <a:schemeClr val="bg1"/>
                </a:solidFill>
                <a:effectLst/>
                <a:uFill>
                  <a:solidFill>
                    <a:srgbClr val="4D4D4D"/>
                  </a:solidFill>
                </a:uFill>
                <a:latin typeface="Arial"/>
                <a:ea typeface="Arial"/>
                <a:cs typeface="Arial"/>
                <a:sym typeface="Arial"/>
              </a:rPr>
              <a:t>Internet </a:t>
            </a:r>
          </a:p>
          <a:p>
            <a:pPr marL="0" marR="0" indent="0" algn="ctr" defTabSz="914400" rtl="0" fontAlgn="auto" latinLnBrk="1" hangingPunct="0">
              <a:lnSpc>
                <a:spcPct val="100000"/>
              </a:lnSpc>
              <a:spcBef>
                <a:spcPts val="0"/>
              </a:spcBef>
              <a:spcAft>
                <a:spcPts val="0"/>
              </a:spcAft>
              <a:buClrTx/>
              <a:buSzTx/>
              <a:buFontTx/>
              <a:buNone/>
              <a:tabLst/>
            </a:pPr>
            <a:r>
              <a:rPr kumimoji="0" lang="en-US" b="0" i="0" u="none" strike="noStrike" cap="none" spc="0" normalizeH="0" baseline="0" dirty="0" smtClean="0">
                <a:ln>
                  <a:noFill/>
                </a:ln>
                <a:solidFill>
                  <a:schemeClr val="bg1"/>
                </a:solidFill>
                <a:effectLst/>
                <a:uFill>
                  <a:solidFill>
                    <a:srgbClr val="4D4D4D"/>
                  </a:solidFill>
                </a:uFill>
                <a:latin typeface="Arial"/>
                <a:ea typeface="Arial"/>
                <a:cs typeface="Arial"/>
                <a:sym typeface="Arial"/>
              </a:rPr>
              <a:t>of Things</a:t>
            </a:r>
            <a:endParaRPr kumimoji="0" lang="en-US" b="0" i="0" u="none" strike="noStrike" cap="none" spc="0" normalizeH="0" baseline="0" dirty="0">
              <a:ln>
                <a:noFill/>
              </a:ln>
              <a:solidFill>
                <a:schemeClr val="bg1"/>
              </a:solidFill>
              <a:effectLst/>
              <a:uFill>
                <a:solidFill>
                  <a:srgbClr val="4D4D4D"/>
                </a:solidFill>
              </a:uFill>
              <a:latin typeface="Arial"/>
              <a:ea typeface="Arial"/>
              <a:cs typeface="Arial"/>
              <a:sym typeface="Arial"/>
            </a:endParaRPr>
          </a:p>
        </p:txBody>
      </p:sp>
      <p:sp>
        <p:nvSpPr>
          <p:cNvPr id="16" name="Flowchart: Extract 15"/>
          <p:cNvSpPr/>
          <p:nvPr/>
        </p:nvSpPr>
        <p:spPr>
          <a:xfrm rot="10800000">
            <a:off x="3006274" y="3150748"/>
            <a:ext cx="1295400" cy="488511"/>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10000"/>
              <a:gd name="connsiteY0" fmla="*/ 10000 h 18405"/>
              <a:gd name="connsiteX1" fmla="*/ 5000 w 10000"/>
              <a:gd name="connsiteY1" fmla="*/ 0 h 18405"/>
              <a:gd name="connsiteX2" fmla="*/ 10000 w 10000"/>
              <a:gd name="connsiteY2" fmla="*/ 10000 h 18405"/>
              <a:gd name="connsiteX3" fmla="*/ 0 w 10000"/>
              <a:gd name="connsiteY3" fmla="*/ 10000 h 18405"/>
              <a:gd name="connsiteX0" fmla="*/ 0 w 10000"/>
              <a:gd name="connsiteY0" fmla="*/ 10000 h 14680"/>
              <a:gd name="connsiteX1" fmla="*/ 5000 w 10000"/>
              <a:gd name="connsiteY1" fmla="*/ 0 h 14680"/>
              <a:gd name="connsiteX2" fmla="*/ 10000 w 10000"/>
              <a:gd name="connsiteY2" fmla="*/ 10000 h 14680"/>
              <a:gd name="connsiteX3" fmla="*/ 4559 w 10000"/>
              <a:gd name="connsiteY3" fmla="*/ 14680 h 14680"/>
              <a:gd name="connsiteX4" fmla="*/ 0 w 10000"/>
              <a:gd name="connsiteY4" fmla="*/ 10000 h 14680"/>
              <a:gd name="connsiteX0" fmla="*/ 4559 w 10000"/>
              <a:gd name="connsiteY0" fmla="*/ 14680 h 16552"/>
              <a:gd name="connsiteX1" fmla="*/ 0 w 10000"/>
              <a:gd name="connsiteY1" fmla="*/ 10000 h 16552"/>
              <a:gd name="connsiteX2" fmla="*/ 5000 w 10000"/>
              <a:gd name="connsiteY2" fmla="*/ 0 h 16552"/>
              <a:gd name="connsiteX3" fmla="*/ 10000 w 10000"/>
              <a:gd name="connsiteY3" fmla="*/ 10000 h 16552"/>
              <a:gd name="connsiteX4" fmla="*/ 5265 w 10000"/>
              <a:gd name="connsiteY4" fmla="*/ 16552 h 16552"/>
              <a:gd name="connsiteX0" fmla="*/ 0 w 10000"/>
              <a:gd name="connsiteY0" fmla="*/ 10000 h 16552"/>
              <a:gd name="connsiteX1" fmla="*/ 5000 w 10000"/>
              <a:gd name="connsiteY1" fmla="*/ 0 h 16552"/>
              <a:gd name="connsiteX2" fmla="*/ 10000 w 10000"/>
              <a:gd name="connsiteY2" fmla="*/ 10000 h 16552"/>
              <a:gd name="connsiteX3" fmla="*/ 5265 w 10000"/>
              <a:gd name="connsiteY3" fmla="*/ 16552 h 16552"/>
              <a:gd name="connsiteX0" fmla="*/ 0 w 10000"/>
              <a:gd name="connsiteY0" fmla="*/ 10000 h 10000"/>
              <a:gd name="connsiteX1" fmla="*/ 5000 w 10000"/>
              <a:gd name="connsiteY1" fmla="*/ 0 h 10000"/>
              <a:gd name="connsiteX2" fmla="*/ 10000 w 10000"/>
              <a:gd name="connsiteY2" fmla="*/ 10000 h 10000"/>
            </a:gdLst>
            <a:ahLst/>
            <a:cxnLst>
              <a:cxn ang="0">
                <a:pos x="connsiteX0" y="connsiteY0"/>
              </a:cxn>
              <a:cxn ang="0">
                <a:pos x="connsiteX1" y="connsiteY1"/>
              </a:cxn>
              <a:cxn ang="0">
                <a:pos x="connsiteX2" y="connsiteY2"/>
              </a:cxn>
            </a:cxnLst>
            <a:rect l="l" t="t" r="r" b="b"/>
            <a:pathLst>
              <a:path w="10000" h="10000">
                <a:moveTo>
                  <a:pt x="0" y="10000"/>
                </a:moveTo>
                <a:lnTo>
                  <a:pt x="5000" y="0"/>
                </a:lnTo>
                <a:lnTo>
                  <a:pt x="10000" y="10000"/>
                </a:lnTo>
              </a:path>
            </a:pathLst>
          </a:custGeom>
          <a:noFill/>
          <a:ln w="19050" cap="flat">
            <a:solidFill>
              <a:schemeClr val="bg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48" name="Flowchart: Extract 15"/>
          <p:cNvSpPr/>
          <p:nvPr/>
        </p:nvSpPr>
        <p:spPr>
          <a:xfrm rot="10800000">
            <a:off x="4972049" y="3150748"/>
            <a:ext cx="1295400" cy="488511"/>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10000"/>
              <a:gd name="connsiteY0" fmla="*/ 10000 h 18405"/>
              <a:gd name="connsiteX1" fmla="*/ 5000 w 10000"/>
              <a:gd name="connsiteY1" fmla="*/ 0 h 18405"/>
              <a:gd name="connsiteX2" fmla="*/ 10000 w 10000"/>
              <a:gd name="connsiteY2" fmla="*/ 10000 h 18405"/>
              <a:gd name="connsiteX3" fmla="*/ 0 w 10000"/>
              <a:gd name="connsiteY3" fmla="*/ 10000 h 18405"/>
              <a:gd name="connsiteX0" fmla="*/ 0 w 10000"/>
              <a:gd name="connsiteY0" fmla="*/ 10000 h 14680"/>
              <a:gd name="connsiteX1" fmla="*/ 5000 w 10000"/>
              <a:gd name="connsiteY1" fmla="*/ 0 h 14680"/>
              <a:gd name="connsiteX2" fmla="*/ 10000 w 10000"/>
              <a:gd name="connsiteY2" fmla="*/ 10000 h 14680"/>
              <a:gd name="connsiteX3" fmla="*/ 4559 w 10000"/>
              <a:gd name="connsiteY3" fmla="*/ 14680 h 14680"/>
              <a:gd name="connsiteX4" fmla="*/ 0 w 10000"/>
              <a:gd name="connsiteY4" fmla="*/ 10000 h 14680"/>
              <a:gd name="connsiteX0" fmla="*/ 4559 w 10000"/>
              <a:gd name="connsiteY0" fmla="*/ 14680 h 16552"/>
              <a:gd name="connsiteX1" fmla="*/ 0 w 10000"/>
              <a:gd name="connsiteY1" fmla="*/ 10000 h 16552"/>
              <a:gd name="connsiteX2" fmla="*/ 5000 w 10000"/>
              <a:gd name="connsiteY2" fmla="*/ 0 h 16552"/>
              <a:gd name="connsiteX3" fmla="*/ 10000 w 10000"/>
              <a:gd name="connsiteY3" fmla="*/ 10000 h 16552"/>
              <a:gd name="connsiteX4" fmla="*/ 5265 w 10000"/>
              <a:gd name="connsiteY4" fmla="*/ 16552 h 16552"/>
              <a:gd name="connsiteX0" fmla="*/ 0 w 10000"/>
              <a:gd name="connsiteY0" fmla="*/ 10000 h 16552"/>
              <a:gd name="connsiteX1" fmla="*/ 5000 w 10000"/>
              <a:gd name="connsiteY1" fmla="*/ 0 h 16552"/>
              <a:gd name="connsiteX2" fmla="*/ 10000 w 10000"/>
              <a:gd name="connsiteY2" fmla="*/ 10000 h 16552"/>
              <a:gd name="connsiteX3" fmla="*/ 5265 w 10000"/>
              <a:gd name="connsiteY3" fmla="*/ 16552 h 16552"/>
              <a:gd name="connsiteX0" fmla="*/ 0 w 10000"/>
              <a:gd name="connsiteY0" fmla="*/ 10000 h 10000"/>
              <a:gd name="connsiteX1" fmla="*/ 5000 w 10000"/>
              <a:gd name="connsiteY1" fmla="*/ 0 h 10000"/>
              <a:gd name="connsiteX2" fmla="*/ 10000 w 10000"/>
              <a:gd name="connsiteY2" fmla="*/ 10000 h 10000"/>
            </a:gdLst>
            <a:ahLst/>
            <a:cxnLst>
              <a:cxn ang="0">
                <a:pos x="connsiteX0" y="connsiteY0"/>
              </a:cxn>
              <a:cxn ang="0">
                <a:pos x="connsiteX1" y="connsiteY1"/>
              </a:cxn>
              <a:cxn ang="0">
                <a:pos x="connsiteX2" y="connsiteY2"/>
              </a:cxn>
            </a:cxnLst>
            <a:rect l="l" t="t" r="r" b="b"/>
            <a:pathLst>
              <a:path w="10000" h="10000">
                <a:moveTo>
                  <a:pt x="0" y="10000"/>
                </a:moveTo>
                <a:lnTo>
                  <a:pt x="5000" y="0"/>
                </a:lnTo>
                <a:lnTo>
                  <a:pt x="10000" y="10000"/>
                </a:lnTo>
              </a:path>
            </a:pathLst>
          </a:custGeom>
          <a:noFill/>
          <a:ln w="19050" cap="flat">
            <a:solidFill>
              <a:schemeClr val="bg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49" name="Flowchart: Extract 15"/>
          <p:cNvSpPr/>
          <p:nvPr/>
        </p:nvSpPr>
        <p:spPr>
          <a:xfrm rot="10800000">
            <a:off x="6937826" y="3150749"/>
            <a:ext cx="1295400" cy="488511"/>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10000"/>
              <a:gd name="connsiteY0" fmla="*/ 10000 h 18405"/>
              <a:gd name="connsiteX1" fmla="*/ 5000 w 10000"/>
              <a:gd name="connsiteY1" fmla="*/ 0 h 18405"/>
              <a:gd name="connsiteX2" fmla="*/ 10000 w 10000"/>
              <a:gd name="connsiteY2" fmla="*/ 10000 h 18405"/>
              <a:gd name="connsiteX3" fmla="*/ 0 w 10000"/>
              <a:gd name="connsiteY3" fmla="*/ 10000 h 18405"/>
              <a:gd name="connsiteX0" fmla="*/ 0 w 10000"/>
              <a:gd name="connsiteY0" fmla="*/ 10000 h 14680"/>
              <a:gd name="connsiteX1" fmla="*/ 5000 w 10000"/>
              <a:gd name="connsiteY1" fmla="*/ 0 h 14680"/>
              <a:gd name="connsiteX2" fmla="*/ 10000 w 10000"/>
              <a:gd name="connsiteY2" fmla="*/ 10000 h 14680"/>
              <a:gd name="connsiteX3" fmla="*/ 4559 w 10000"/>
              <a:gd name="connsiteY3" fmla="*/ 14680 h 14680"/>
              <a:gd name="connsiteX4" fmla="*/ 0 w 10000"/>
              <a:gd name="connsiteY4" fmla="*/ 10000 h 14680"/>
              <a:gd name="connsiteX0" fmla="*/ 4559 w 10000"/>
              <a:gd name="connsiteY0" fmla="*/ 14680 h 16552"/>
              <a:gd name="connsiteX1" fmla="*/ 0 w 10000"/>
              <a:gd name="connsiteY1" fmla="*/ 10000 h 16552"/>
              <a:gd name="connsiteX2" fmla="*/ 5000 w 10000"/>
              <a:gd name="connsiteY2" fmla="*/ 0 h 16552"/>
              <a:gd name="connsiteX3" fmla="*/ 10000 w 10000"/>
              <a:gd name="connsiteY3" fmla="*/ 10000 h 16552"/>
              <a:gd name="connsiteX4" fmla="*/ 5265 w 10000"/>
              <a:gd name="connsiteY4" fmla="*/ 16552 h 16552"/>
              <a:gd name="connsiteX0" fmla="*/ 0 w 10000"/>
              <a:gd name="connsiteY0" fmla="*/ 10000 h 16552"/>
              <a:gd name="connsiteX1" fmla="*/ 5000 w 10000"/>
              <a:gd name="connsiteY1" fmla="*/ 0 h 16552"/>
              <a:gd name="connsiteX2" fmla="*/ 10000 w 10000"/>
              <a:gd name="connsiteY2" fmla="*/ 10000 h 16552"/>
              <a:gd name="connsiteX3" fmla="*/ 5265 w 10000"/>
              <a:gd name="connsiteY3" fmla="*/ 16552 h 16552"/>
              <a:gd name="connsiteX0" fmla="*/ 0 w 10000"/>
              <a:gd name="connsiteY0" fmla="*/ 10000 h 10000"/>
              <a:gd name="connsiteX1" fmla="*/ 5000 w 10000"/>
              <a:gd name="connsiteY1" fmla="*/ 0 h 10000"/>
              <a:gd name="connsiteX2" fmla="*/ 10000 w 10000"/>
              <a:gd name="connsiteY2" fmla="*/ 10000 h 10000"/>
            </a:gdLst>
            <a:ahLst/>
            <a:cxnLst>
              <a:cxn ang="0">
                <a:pos x="connsiteX0" y="connsiteY0"/>
              </a:cxn>
              <a:cxn ang="0">
                <a:pos x="connsiteX1" y="connsiteY1"/>
              </a:cxn>
              <a:cxn ang="0">
                <a:pos x="connsiteX2" y="connsiteY2"/>
              </a:cxn>
            </a:cxnLst>
            <a:rect l="l" t="t" r="r" b="b"/>
            <a:pathLst>
              <a:path w="10000" h="10000">
                <a:moveTo>
                  <a:pt x="0" y="10000"/>
                </a:moveTo>
                <a:lnTo>
                  <a:pt x="5000" y="0"/>
                </a:lnTo>
                <a:lnTo>
                  <a:pt x="10000" y="10000"/>
                </a:lnTo>
              </a:path>
            </a:pathLst>
          </a:custGeom>
          <a:noFill/>
          <a:ln w="19050" cap="flat">
            <a:solidFill>
              <a:schemeClr val="bg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Tree>
    <p:extLst>
      <p:ext uri="{BB962C8B-B14F-4D97-AF65-F5344CB8AC3E}">
        <p14:creationId xmlns:p14="http://schemas.microsoft.com/office/powerpoint/2010/main" val="2897297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GE Aviation – Big Data &amp; </a:t>
            </a:r>
            <a:r>
              <a:rPr lang="en-US" dirty="0" err="1"/>
              <a:t>IoT</a:t>
            </a:r>
            <a:endParaRPr lang="en-US" dirty="0"/>
          </a:p>
        </p:txBody>
      </p:sp>
      <p:sp>
        <p:nvSpPr>
          <p:cNvPr id="6" name="Text Placeholder 5"/>
          <p:cNvSpPr>
            <a:spLocks noGrp="1"/>
          </p:cNvSpPr>
          <p:nvPr>
            <p:ph type="body" sz="quarter" idx="11"/>
          </p:nvPr>
        </p:nvSpPr>
        <p:spPr/>
        <p:txBody>
          <a:bodyPr/>
          <a:lstStyle/>
          <a:p>
            <a:pPr>
              <a:spcBef>
                <a:spcPts val="600"/>
              </a:spcBef>
            </a:pPr>
            <a:r>
              <a:rPr lang="en-US" dirty="0"/>
              <a:t>Goal</a:t>
            </a:r>
          </a:p>
          <a:p>
            <a:pPr lvl="1">
              <a:spcBef>
                <a:spcPts val="600"/>
              </a:spcBef>
            </a:pPr>
            <a:r>
              <a:rPr lang="en-US" sz="1400" dirty="0"/>
              <a:t>Improve jet engine efficiency and increase service profitability</a:t>
            </a:r>
          </a:p>
          <a:p>
            <a:pPr lvl="1">
              <a:spcBef>
                <a:spcPts val="600"/>
              </a:spcBef>
            </a:pPr>
            <a:r>
              <a:rPr lang="en-US" sz="1400" dirty="0"/>
              <a:t>Unable to store &amp; analyze massive amounts of data for analytics</a:t>
            </a:r>
          </a:p>
          <a:p>
            <a:pPr>
              <a:spcBef>
                <a:spcPts val="600"/>
              </a:spcBef>
            </a:pPr>
            <a:r>
              <a:rPr lang="en-US" dirty="0"/>
              <a:t>Solution</a:t>
            </a:r>
          </a:p>
          <a:p>
            <a:pPr lvl="1">
              <a:spcBef>
                <a:spcPts val="600"/>
              </a:spcBef>
            </a:pPr>
            <a:r>
              <a:rPr lang="en-US" sz="1400" b="1" dirty="0" smtClean="0"/>
              <a:t>LARGE DATA SETS </a:t>
            </a:r>
            <a:r>
              <a:rPr lang="en-US" sz="1400" dirty="0" smtClean="0"/>
              <a:t>ingested </a:t>
            </a:r>
            <a:r>
              <a:rPr lang="en-US" sz="1400" dirty="0"/>
              <a:t>via batch</a:t>
            </a:r>
          </a:p>
          <a:p>
            <a:pPr lvl="1">
              <a:spcBef>
                <a:spcPts val="600"/>
              </a:spcBef>
            </a:pPr>
            <a:r>
              <a:rPr lang="en-US" sz="1400" dirty="0"/>
              <a:t>Store 100s TB of engine data in Hadoop (PHD)</a:t>
            </a:r>
          </a:p>
          <a:p>
            <a:pPr lvl="1">
              <a:spcBef>
                <a:spcPts val="600"/>
              </a:spcBef>
            </a:pPr>
            <a:r>
              <a:rPr lang="en-US" sz="1400" dirty="0"/>
              <a:t>Open doors for industrial engineers to poke at data (HAWQ)</a:t>
            </a:r>
          </a:p>
          <a:p>
            <a:pPr lvl="1">
              <a:spcBef>
                <a:spcPts val="600"/>
              </a:spcBef>
            </a:pPr>
            <a:r>
              <a:rPr lang="en-US" sz="1400" b="1" dirty="0" smtClean="0"/>
              <a:t>FAST MACHINE LEARNING </a:t>
            </a:r>
            <a:r>
              <a:rPr lang="en-US" sz="1400" dirty="0" smtClean="0"/>
              <a:t>based </a:t>
            </a:r>
            <a:r>
              <a:rPr lang="en-US" sz="1400" dirty="0"/>
              <a:t>algorithms</a:t>
            </a:r>
          </a:p>
          <a:p>
            <a:pPr lvl="2">
              <a:spcBef>
                <a:spcPts val="600"/>
              </a:spcBef>
            </a:pPr>
            <a:r>
              <a:rPr lang="en-US" sz="1400" dirty="0"/>
              <a:t>2000x faster, 10x cheaper</a:t>
            </a:r>
          </a:p>
          <a:p>
            <a:pPr lvl="1">
              <a:spcBef>
                <a:spcPts val="600"/>
              </a:spcBef>
            </a:pPr>
            <a:r>
              <a:rPr lang="en-US" sz="1400" dirty="0"/>
              <a:t>Customer portals for visibility</a:t>
            </a:r>
          </a:p>
          <a:p>
            <a:pPr>
              <a:spcBef>
                <a:spcPts val="600"/>
              </a:spcBef>
            </a:pPr>
            <a:endParaRPr lang="en-US" sz="1400" dirty="0"/>
          </a:p>
        </p:txBody>
      </p:sp>
    </p:spTree>
    <p:extLst>
      <p:ext uri="{BB962C8B-B14F-4D97-AF65-F5344CB8AC3E}">
        <p14:creationId xmlns:p14="http://schemas.microsoft.com/office/powerpoint/2010/main" val="1735186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hutterstock_194672909.jpg"/>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Rectangle 1"/>
          <p:cNvSpPr/>
          <p:nvPr/>
        </p:nvSpPr>
        <p:spPr>
          <a:xfrm>
            <a:off x="0" y="0"/>
            <a:ext cx="9144000" cy="5143500"/>
          </a:xfrm>
          <a:prstGeom prst="rect">
            <a:avLst/>
          </a:prstGeom>
          <a:solidFill>
            <a:srgbClr val="202F38">
              <a:alpha val="50196"/>
            </a:srgb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grpSp>
        <p:nvGrpSpPr>
          <p:cNvPr id="3" name="Group 2"/>
          <p:cNvGrpSpPr/>
          <p:nvPr/>
        </p:nvGrpSpPr>
        <p:grpSpPr>
          <a:xfrm>
            <a:off x="4333675" y="673540"/>
            <a:ext cx="457200" cy="692497"/>
            <a:chOff x="4267200" y="577717"/>
            <a:chExt cx="609600" cy="923330"/>
          </a:xfrm>
        </p:grpSpPr>
        <p:sp>
          <p:nvSpPr>
            <p:cNvPr id="4" name="Oval 3"/>
            <p:cNvSpPr/>
            <p:nvPr/>
          </p:nvSpPr>
          <p:spPr>
            <a:xfrm>
              <a:off x="4267200" y="590550"/>
              <a:ext cx="609600" cy="609600"/>
            </a:xfrm>
            <a:prstGeom prst="ellipse">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bwMode="gray">
            <a:xfrm>
              <a:off x="4373164" y="577717"/>
              <a:ext cx="304800" cy="923330"/>
            </a:xfrm>
            <a:prstGeom prst="rect">
              <a:avLst/>
            </a:prstGeom>
            <a:noFill/>
          </p:spPr>
          <p:txBody>
            <a:bodyPr wrap="square" lIns="0" tIns="0" rIns="0" bIns="0" rtlCol="0" anchor="t" anchorCtr="0">
              <a:spAutoFit/>
            </a:bodyPr>
            <a:lstStyle/>
            <a:p>
              <a:r>
                <a:rPr lang="en-US" sz="4500" b="1" dirty="0">
                  <a:solidFill>
                    <a:schemeClr val="bg1"/>
                  </a:solidFill>
                </a:rPr>
                <a:t>“</a:t>
              </a:r>
            </a:p>
          </p:txBody>
        </p:sp>
      </p:grpSp>
      <p:sp>
        <p:nvSpPr>
          <p:cNvPr id="6" name="Shape 201"/>
          <p:cNvSpPr/>
          <p:nvPr/>
        </p:nvSpPr>
        <p:spPr>
          <a:xfrm>
            <a:off x="558800" y="1328216"/>
            <a:ext cx="8026399" cy="2882410"/>
          </a:xfrm>
          <a:prstGeom prst="rect">
            <a:avLst/>
          </a:prstGeom>
          <a:noFill/>
          <a:ln>
            <a:noFill/>
          </a:ln>
        </p:spPr>
        <p:txBody>
          <a:bodyPr lIns="45699" tIns="45699" rIns="45699" bIns="45699" anchor="t" anchorCtr="0">
            <a:noAutofit/>
          </a:bodyPr>
          <a:lstStyle/>
          <a:p>
            <a:pPr algn="ctr"/>
            <a:r>
              <a:rPr lang="en-US" sz="2200" b="1" dirty="0" smtClean="0">
                <a:solidFill>
                  <a:schemeClr val="bg1"/>
                </a:solidFill>
              </a:rPr>
              <a:t>THE REAL OPPORTUNITY FOR CHANGE...SURPASSING THE MAGNITUDE OF THE CONSUMER INTERNET...IS THE INDUSTRIAL INTERNET, AN OPEN, GLOBAL NETWORK THAT CONNECTS PEOPLE, DATA AND MACHINES.</a:t>
            </a:r>
            <a:endParaRPr lang="en-US" sz="2200" b="1" dirty="0" smtClean="0">
              <a:solidFill>
                <a:schemeClr val="bg1"/>
              </a:solidFill>
              <a:sym typeface="Arial"/>
            </a:endParaRPr>
          </a:p>
        </p:txBody>
      </p:sp>
      <p:grpSp>
        <p:nvGrpSpPr>
          <p:cNvPr id="7" name="Group 6"/>
          <p:cNvGrpSpPr/>
          <p:nvPr/>
        </p:nvGrpSpPr>
        <p:grpSpPr>
          <a:xfrm>
            <a:off x="4333675" y="3048153"/>
            <a:ext cx="457200" cy="711153"/>
            <a:chOff x="4292338" y="590550"/>
            <a:chExt cx="609600" cy="948205"/>
          </a:xfrm>
        </p:grpSpPr>
        <p:sp>
          <p:nvSpPr>
            <p:cNvPr id="8" name="Oval 7"/>
            <p:cNvSpPr/>
            <p:nvPr/>
          </p:nvSpPr>
          <p:spPr>
            <a:xfrm>
              <a:off x="4292338" y="590550"/>
              <a:ext cx="609600" cy="609601"/>
            </a:xfrm>
            <a:prstGeom prst="ellipse">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bwMode="gray">
            <a:xfrm>
              <a:off x="4410872" y="615425"/>
              <a:ext cx="304800" cy="923330"/>
            </a:xfrm>
            <a:prstGeom prst="rect">
              <a:avLst/>
            </a:prstGeom>
            <a:noFill/>
          </p:spPr>
          <p:txBody>
            <a:bodyPr wrap="square" lIns="0" tIns="0" rIns="0" bIns="0" rtlCol="0" anchor="t" anchorCtr="0">
              <a:spAutoFit/>
            </a:bodyPr>
            <a:lstStyle/>
            <a:p>
              <a:r>
                <a:rPr lang="en-US" sz="4500" b="1" dirty="0">
                  <a:solidFill>
                    <a:schemeClr val="bg1"/>
                  </a:solidFill>
                </a:rPr>
                <a:t>”</a:t>
              </a:r>
            </a:p>
          </p:txBody>
        </p:sp>
      </p:grpSp>
      <p:sp>
        <p:nvSpPr>
          <p:cNvPr id="13" name="Rectangle 12"/>
          <p:cNvSpPr/>
          <p:nvPr/>
        </p:nvSpPr>
        <p:spPr>
          <a:xfrm>
            <a:off x="3177966" y="3597748"/>
            <a:ext cx="2788068"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800" b="1" i="0" u="none" strike="noStrike" kern="0" cap="none" spc="0" normalizeH="0" baseline="0" noProof="0" dirty="0">
                <a:ln>
                  <a:noFill/>
                </a:ln>
                <a:solidFill>
                  <a:srgbClr val="F16F3B"/>
                </a:solidFill>
                <a:effectLst/>
                <a:uLnTx/>
                <a:uFillTx/>
              </a:rPr>
              <a:t>JEFF IMMELT, CEO, GE</a:t>
            </a:r>
          </a:p>
        </p:txBody>
      </p:sp>
    </p:spTree>
    <p:extLst>
      <p:ext uri="{BB962C8B-B14F-4D97-AF65-F5344CB8AC3E}">
        <p14:creationId xmlns:p14="http://schemas.microsoft.com/office/powerpoint/2010/main" val="3661132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GE Energy – Fast Data &amp; IoT</a:t>
            </a:r>
            <a:endParaRPr lang="en-US" dirty="0"/>
          </a:p>
        </p:txBody>
      </p:sp>
      <p:sp>
        <p:nvSpPr>
          <p:cNvPr id="3" name="Text Placeholder 2"/>
          <p:cNvSpPr>
            <a:spLocks noGrp="1"/>
          </p:cNvSpPr>
          <p:nvPr>
            <p:ph type="body" sz="quarter" idx="11"/>
          </p:nvPr>
        </p:nvSpPr>
        <p:spPr/>
        <p:txBody>
          <a:bodyPr/>
          <a:lstStyle/>
          <a:p>
            <a:r>
              <a:rPr lang="en-US" dirty="0"/>
              <a:t>Goal</a:t>
            </a:r>
          </a:p>
          <a:p>
            <a:pPr lvl="1"/>
            <a:r>
              <a:rPr lang="en-US" sz="1400" dirty="0"/>
              <a:t>Failing gas turbines causing issues with power generation</a:t>
            </a:r>
          </a:p>
          <a:p>
            <a:pPr lvl="1"/>
            <a:r>
              <a:rPr lang="en-US" sz="1400" dirty="0"/>
              <a:t>Unable to store &amp; process fire-hose of data</a:t>
            </a:r>
          </a:p>
          <a:p>
            <a:r>
              <a:rPr lang="en-US" dirty="0"/>
              <a:t>Solution</a:t>
            </a:r>
          </a:p>
          <a:p>
            <a:pPr lvl="1"/>
            <a:r>
              <a:rPr lang="en-US" sz="1400" b="1" dirty="0" smtClean="0"/>
              <a:t>HIGH VELOCITY </a:t>
            </a:r>
            <a:r>
              <a:rPr lang="en-US" sz="1400" dirty="0" smtClean="0"/>
              <a:t>data </a:t>
            </a:r>
            <a:r>
              <a:rPr lang="en-US" sz="1400" dirty="0"/>
              <a:t>ingestion from Gas Turbines</a:t>
            </a:r>
          </a:p>
          <a:p>
            <a:pPr lvl="1"/>
            <a:r>
              <a:rPr lang="en-US" sz="1400" dirty="0"/>
              <a:t>Store 10 TB of turbine data in memory (</a:t>
            </a:r>
            <a:r>
              <a:rPr lang="en-US" sz="1400" dirty="0" err="1"/>
              <a:t>GemFire</a:t>
            </a:r>
            <a:r>
              <a:rPr lang="en-US" sz="1400" dirty="0"/>
              <a:t>)</a:t>
            </a:r>
          </a:p>
          <a:p>
            <a:pPr lvl="1"/>
            <a:r>
              <a:rPr lang="en-US" sz="1400" b="1" dirty="0" smtClean="0"/>
              <a:t>VERY LOW LATENCY </a:t>
            </a:r>
            <a:r>
              <a:rPr lang="en-US" sz="1400" dirty="0" smtClean="0"/>
              <a:t>and </a:t>
            </a:r>
            <a:r>
              <a:rPr lang="en-US" sz="1400" b="1" dirty="0" smtClean="0"/>
              <a:t>HIGH SPEED </a:t>
            </a:r>
            <a:r>
              <a:rPr lang="en-US" sz="1400" dirty="0" smtClean="0"/>
              <a:t>data </a:t>
            </a:r>
            <a:r>
              <a:rPr lang="en-US" sz="1400" dirty="0"/>
              <a:t>access</a:t>
            </a:r>
          </a:p>
          <a:p>
            <a:pPr lvl="1"/>
            <a:r>
              <a:rPr lang="en-US" sz="1400" dirty="0"/>
              <a:t>“Predictive” </a:t>
            </a:r>
            <a:r>
              <a:rPr lang="en-US" sz="1400" dirty="0" smtClean="0"/>
              <a:t>Maintenance</a:t>
            </a:r>
            <a:endParaRPr lang="en-US" sz="1400" dirty="0"/>
          </a:p>
        </p:txBody>
      </p:sp>
    </p:spTree>
    <p:extLst>
      <p:ext uri="{BB962C8B-B14F-4D97-AF65-F5344CB8AC3E}">
        <p14:creationId xmlns:p14="http://schemas.microsoft.com/office/powerpoint/2010/main" val="344262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hutterstock_181235576.jpg"/>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759"/>
          <a:stretch/>
        </p:blipFill>
        <p:spPr>
          <a:xfrm>
            <a:off x="1" y="0"/>
            <a:ext cx="9144000" cy="5143500"/>
          </a:xfrm>
          <a:prstGeom prst="rect">
            <a:avLst/>
          </a:prstGeom>
        </p:spPr>
      </p:pic>
      <p:sp>
        <p:nvSpPr>
          <p:cNvPr id="12" name="Rectangle 11"/>
          <p:cNvSpPr/>
          <p:nvPr/>
        </p:nvSpPr>
        <p:spPr>
          <a:xfrm>
            <a:off x="0" y="0"/>
            <a:ext cx="9144000" cy="5143500"/>
          </a:xfrm>
          <a:prstGeom prst="rect">
            <a:avLst/>
          </a:prstGeom>
          <a:solidFill>
            <a:srgbClr val="202F38">
              <a:alpha val="50196"/>
            </a:srgb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grpSp>
        <p:nvGrpSpPr>
          <p:cNvPr id="3" name="Group 2"/>
          <p:cNvGrpSpPr/>
          <p:nvPr/>
        </p:nvGrpSpPr>
        <p:grpSpPr>
          <a:xfrm>
            <a:off x="4333675" y="411063"/>
            <a:ext cx="457200" cy="692497"/>
            <a:chOff x="4267200" y="577717"/>
            <a:chExt cx="609600" cy="923330"/>
          </a:xfrm>
        </p:grpSpPr>
        <p:sp>
          <p:nvSpPr>
            <p:cNvPr id="4" name="Oval 3"/>
            <p:cNvSpPr/>
            <p:nvPr/>
          </p:nvSpPr>
          <p:spPr>
            <a:xfrm>
              <a:off x="4267200" y="590550"/>
              <a:ext cx="609600" cy="609600"/>
            </a:xfrm>
            <a:prstGeom prst="ellipse">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bwMode="gray">
            <a:xfrm>
              <a:off x="4373164" y="577717"/>
              <a:ext cx="304800" cy="923330"/>
            </a:xfrm>
            <a:prstGeom prst="rect">
              <a:avLst/>
            </a:prstGeom>
            <a:noFill/>
          </p:spPr>
          <p:txBody>
            <a:bodyPr wrap="square" lIns="0" tIns="0" rIns="0" bIns="0" rtlCol="0" anchor="t" anchorCtr="0">
              <a:spAutoFit/>
            </a:bodyPr>
            <a:lstStyle/>
            <a:p>
              <a:r>
                <a:rPr lang="en-US" sz="4500" b="1" dirty="0">
                  <a:solidFill>
                    <a:schemeClr val="bg1"/>
                  </a:solidFill>
                </a:rPr>
                <a:t>“</a:t>
              </a:r>
            </a:p>
          </p:txBody>
        </p:sp>
      </p:grpSp>
      <p:sp>
        <p:nvSpPr>
          <p:cNvPr id="6" name="Shape 201"/>
          <p:cNvSpPr/>
          <p:nvPr/>
        </p:nvSpPr>
        <p:spPr>
          <a:xfrm>
            <a:off x="558800" y="1065739"/>
            <a:ext cx="8026399" cy="2882410"/>
          </a:xfrm>
          <a:prstGeom prst="rect">
            <a:avLst/>
          </a:prstGeom>
          <a:noFill/>
          <a:ln>
            <a:noFill/>
          </a:ln>
        </p:spPr>
        <p:txBody>
          <a:bodyPr lIns="45699" tIns="45699" rIns="45699" bIns="45699" anchor="t" anchorCtr="0">
            <a:noAutofit/>
          </a:bodyPr>
          <a:lstStyle/>
          <a:p>
            <a:pPr algn="ctr"/>
            <a:r>
              <a:rPr lang="en-US" sz="2200" b="1" dirty="0" smtClean="0">
                <a:solidFill>
                  <a:schemeClr val="bg1"/>
                </a:solidFill>
              </a:rPr>
              <a:t>… YOU USE THOSE DEVICES TO INSPECT CARS AND KEEP TRACK OF INSPECTION RECORDS. THAT CAN THEN FLOW INTO ASSET MANAGEMENT SOFTWARE TO PROVIDE PREDICTIVE ANALYSIS OF WHEN THE ASSET NEEDS TO BE MAINTAINED ... WHEN YOU BOIL THAT DOWN TO BUSINESS, IT’S ABOUT COMPETITIVE ADVANTAGE.</a:t>
            </a:r>
            <a:endParaRPr lang="en-US" sz="2200" b="1" dirty="0" smtClean="0">
              <a:solidFill>
                <a:schemeClr val="bg1"/>
              </a:solidFill>
              <a:sym typeface="Arial"/>
            </a:endParaRPr>
          </a:p>
        </p:txBody>
      </p:sp>
      <p:grpSp>
        <p:nvGrpSpPr>
          <p:cNvPr id="7" name="Group 6"/>
          <p:cNvGrpSpPr/>
          <p:nvPr/>
        </p:nvGrpSpPr>
        <p:grpSpPr>
          <a:xfrm>
            <a:off x="4333675" y="4022944"/>
            <a:ext cx="457200" cy="711153"/>
            <a:chOff x="4292338" y="590550"/>
            <a:chExt cx="609600" cy="948205"/>
          </a:xfrm>
        </p:grpSpPr>
        <p:sp>
          <p:nvSpPr>
            <p:cNvPr id="8" name="Oval 7"/>
            <p:cNvSpPr/>
            <p:nvPr/>
          </p:nvSpPr>
          <p:spPr>
            <a:xfrm>
              <a:off x="4292338" y="590550"/>
              <a:ext cx="609600" cy="609601"/>
            </a:xfrm>
            <a:prstGeom prst="ellipse">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bwMode="gray">
            <a:xfrm>
              <a:off x="4410872" y="615425"/>
              <a:ext cx="304800" cy="923330"/>
            </a:xfrm>
            <a:prstGeom prst="rect">
              <a:avLst/>
            </a:prstGeom>
            <a:noFill/>
          </p:spPr>
          <p:txBody>
            <a:bodyPr wrap="square" lIns="0" tIns="0" rIns="0" bIns="0" rtlCol="0" anchor="t" anchorCtr="0">
              <a:spAutoFit/>
            </a:bodyPr>
            <a:lstStyle/>
            <a:p>
              <a:r>
                <a:rPr lang="en-US" sz="4500" b="1" dirty="0">
                  <a:solidFill>
                    <a:schemeClr val="bg1"/>
                  </a:solidFill>
                </a:rPr>
                <a:t>”</a:t>
              </a:r>
            </a:p>
          </p:txBody>
        </p:sp>
      </p:grpSp>
      <p:sp>
        <p:nvSpPr>
          <p:cNvPr id="10" name="Rectangle 9"/>
          <p:cNvSpPr/>
          <p:nvPr/>
        </p:nvSpPr>
        <p:spPr>
          <a:xfrm>
            <a:off x="2252133" y="4564757"/>
            <a:ext cx="4588934" cy="369332"/>
          </a:xfrm>
          <a:prstGeom prst="rect">
            <a:avLst/>
          </a:prstGeom>
        </p:spPr>
        <p:txBody>
          <a:bodyPr wrap="square">
            <a:spAutoFit/>
          </a:bodyPr>
          <a:lstStyle/>
          <a:p>
            <a:pPr algn="ctr">
              <a:buSzPct val="25000"/>
            </a:pPr>
            <a:r>
              <a:rPr lang="en-US" b="1" dirty="0" smtClean="0">
                <a:solidFill>
                  <a:srgbClr val="F16F3B"/>
                </a:solidFill>
              </a:rPr>
              <a:t>BRAD HOWELL, LODESTAR LOGISTICS</a:t>
            </a:r>
            <a:endParaRPr lang="en-US" b="1" dirty="0">
              <a:solidFill>
                <a:srgbClr val="F16F3B"/>
              </a:solidFill>
            </a:endParaRPr>
          </a:p>
        </p:txBody>
      </p:sp>
    </p:spTree>
    <p:extLst>
      <p:ext uri="{BB962C8B-B14F-4D97-AF65-F5344CB8AC3E}">
        <p14:creationId xmlns:p14="http://schemas.microsoft.com/office/powerpoint/2010/main" val="1108349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v-SE" dirty="0"/>
              <a:t>GE Transportation – Big &amp; Fast Data</a:t>
            </a:r>
            <a:endParaRPr lang="en-US" dirty="0"/>
          </a:p>
        </p:txBody>
      </p:sp>
      <p:sp>
        <p:nvSpPr>
          <p:cNvPr id="4" name="Text Placeholder 3"/>
          <p:cNvSpPr>
            <a:spLocks noGrp="1"/>
          </p:cNvSpPr>
          <p:nvPr>
            <p:ph type="body" sz="quarter" idx="11"/>
          </p:nvPr>
        </p:nvSpPr>
        <p:spPr/>
        <p:txBody>
          <a:bodyPr/>
          <a:lstStyle/>
          <a:p>
            <a:r>
              <a:rPr lang="en-US" dirty="0"/>
              <a:t>Goal</a:t>
            </a:r>
          </a:p>
          <a:p>
            <a:pPr lvl="1"/>
            <a:r>
              <a:rPr lang="en-US" sz="1400" dirty="0"/>
              <a:t>Help rail companies manage locomotives better</a:t>
            </a:r>
          </a:p>
          <a:p>
            <a:pPr lvl="1"/>
            <a:r>
              <a:rPr lang="en-US" sz="1400" dirty="0"/>
              <a:t>Fast data from tracks &amp; Big data from sensors in locomotives</a:t>
            </a:r>
          </a:p>
          <a:p>
            <a:r>
              <a:rPr lang="en-US" dirty="0"/>
              <a:t>Solutions</a:t>
            </a:r>
          </a:p>
          <a:p>
            <a:pPr lvl="1"/>
            <a:r>
              <a:rPr lang="en-US" sz="1400" b="1" dirty="0" smtClean="0"/>
              <a:t>MACHINE LEARNING MODEL </a:t>
            </a:r>
            <a:r>
              <a:rPr lang="en-US" sz="1400" dirty="0" smtClean="0"/>
              <a:t>built </a:t>
            </a:r>
            <a:r>
              <a:rPr lang="en-US" sz="1400" dirty="0"/>
              <a:t>from combined data set (</a:t>
            </a:r>
            <a:r>
              <a:rPr lang="en-US" sz="1400" dirty="0" err="1"/>
              <a:t>MADLib</a:t>
            </a:r>
            <a:r>
              <a:rPr lang="en-US" sz="1400" dirty="0"/>
              <a:t>)</a:t>
            </a:r>
          </a:p>
          <a:p>
            <a:pPr lvl="1"/>
            <a:r>
              <a:rPr lang="en-US" sz="1400" b="1" dirty="0" smtClean="0"/>
              <a:t>REAL TIME SCORING </a:t>
            </a:r>
            <a:r>
              <a:rPr lang="en-US" sz="1400" dirty="0" smtClean="0"/>
              <a:t>of </a:t>
            </a:r>
            <a:r>
              <a:rPr lang="en-US" sz="1400" dirty="0"/>
              <a:t>rail sensor data (Spring XD)</a:t>
            </a:r>
          </a:p>
          <a:p>
            <a:pPr lvl="1"/>
            <a:r>
              <a:rPr lang="en-US" sz="1400" b="1" dirty="0" smtClean="0"/>
              <a:t>REAL-TIME ALERTING </a:t>
            </a:r>
            <a:r>
              <a:rPr lang="en-US" sz="1400" dirty="0" smtClean="0"/>
              <a:t>of </a:t>
            </a:r>
            <a:r>
              <a:rPr lang="en-US" sz="1400" dirty="0"/>
              <a:t>critical events via email &amp; a </a:t>
            </a:r>
            <a:r>
              <a:rPr lang="en-US" sz="1400" b="1" dirty="0" smtClean="0"/>
              <a:t>REAL TIME DASHBOARD </a:t>
            </a:r>
            <a:r>
              <a:rPr lang="en-US" sz="1400" dirty="0" smtClean="0"/>
              <a:t>(</a:t>
            </a:r>
            <a:r>
              <a:rPr lang="en-US" sz="1400" dirty="0"/>
              <a:t>Spring)</a:t>
            </a:r>
          </a:p>
        </p:txBody>
      </p:sp>
    </p:spTree>
    <p:extLst>
      <p:ext uri="{BB962C8B-B14F-4D97-AF65-F5344CB8AC3E}">
        <p14:creationId xmlns:p14="http://schemas.microsoft.com/office/powerpoint/2010/main" val="3987598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utterstock_261084659.jpg"/>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b="15615"/>
          <a:stretch/>
        </p:blipFill>
        <p:spPr>
          <a:xfrm>
            <a:off x="0" y="-1"/>
            <a:ext cx="9144000" cy="5143501"/>
          </a:xfrm>
          <a:prstGeom prst="rect">
            <a:avLst/>
          </a:prstGeom>
        </p:spPr>
      </p:pic>
      <p:sp>
        <p:nvSpPr>
          <p:cNvPr id="12" name="Rectangle 11"/>
          <p:cNvSpPr/>
          <p:nvPr/>
        </p:nvSpPr>
        <p:spPr>
          <a:xfrm>
            <a:off x="0" y="0"/>
            <a:ext cx="9144000" cy="5143500"/>
          </a:xfrm>
          <a:prstGeom prst="rect">
            <a:avLst/>
          </a:prstGeom>
          <a:solidFill>
            <a:srgbClr val="202F38">
              <a:alpha val="50196"/>
            </a:srgb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grpSp>
        <p:nvGrpSpPr>
          <p:cNvPr id="4" name="Group 3"/>
          <p:cNvGrpSpPr/>
          <p:nvPr/>
        </p:nvGrpSpPr>
        <p:grpSpPr>
          <a:xfrm>
            <a:off x="4333675" y="411063"/>
            <a:ext cx="457200" cy="692497"/>
            <a:chOff x="4267200" y="577717"/>
            <a:chExt cx="609600" cy="923330"/>
          </a:xfrm>
        </p:grpSpPr>
        <p:sp>
          <p:nvSpPr>
            <p:cNvPr id="5" name="Oval 4"/>
            <p:cNvSpPr/>
            <p:nvPr/>
          </p:nvSpPr>
          <p:spPr>
            <a:xfrm>
              <a:off x="4267200" y="590550"/>
              <a:ext cx="609600" cy="609600"/>
            </a:xfrm>
            <a:prstGeom prst="ellipse">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bwMode="gray">
            <a:xfrm>
              <a:off x="4373164" y="577717"/>
              <a:ext cx="304800" cy="923330"/>
            </a:xfrm>
            <a:prstGeom prst="rect">
              <a:avLst/>
            </a:prstGeom>
            <a:noFill/>
          </p:spPr>
          <p:txBody>
            <a:bodyPr wrap="square" lIns="0" tIns="0" rIns="0" bIns="0" rtlCol="0" anchor="t" anchorCtr="0">
              <a:spAutoFit/>
            </a:bodyPr>
            <a:lstStyle/>
            <a:p>
              <a:r>
                <a:rPr lang="en-US" sz="4500" b="1" dirty="0">
                  <a:solidFill>
                    <a:schemeClr val="bg1"/>
                  </a:solidFill>
                </a:rPr>
                <a:t>“</a:t>
              </a:r>
            </a:p>
          </p:txBody>
        </p:sp>
      </p:grpSp>
      <p:sp>
        <p:nvSpPr>
          <p:cNvPr id="7" name="Shape 201"/>
          <p:cNvSpPr/>
          <p:nvPr/>
        </p:nvSpPr>
        <p:spPr>
          <a:xfrm>
            <a:off x="558800" y="1065739"/>
            <a:ext cx="8026399" cy="2882410"/>
          </a:xfrm>
          <a:prstGeom prst="rect">
            <a:avLst/>
          </a:prstGeom>
          <a:noFill/>
          <a:ln>
            <a:noFill/>
          </a:ln>
        </p:spPr>
        <p:txBody>
          <a:bodyPr lIns="45699" tIns="45699" rIns="45699" bIns="45699" anchor="t" anchorCtr="0">
            <a:noAutofit/>
          </a:bodyPr>
          <a:lstStyle/>
          <a:p>
            <a:pPr algn="ctr"/>
            <a:r>
              <a:rPr lang="en-US" sz="2800" b="1" dirty="0" smtClean="0">
                <a:solidFill>
                  <a:schemeClr val="bg1"/>
                </a:solidFill>
              </a:rPr>
              <a:t>WE EXPECT THE PRECISION AGRICULTURE SPACE TO CONTINUE TO GROW QUICKLY AS DATA BECOMES CHEAPER TO STORE AND EASIER TO MOVE FROM PLATFORM TO PLATFORM. WE ARE JUST BEGINNING TO EXPLORE ALL THE VALUE WE CAN CREATE FOR FARMERS WITH THESE TOOLS.</a:t>
            </a:r>
          </a:p>
          <a:p>
            <a:pPr algn="ctr"/>
            <a:endParaRPr lang="en-US" sz="2800" b="1" dirty="0" smtClean="0">
              <a:solidFill>
                <a:schemeClr val="bg1"/>
              </a:solidFill>
            </a:endParaRPr>
          </a:p>
          <a:p>
            <a:pPr algn="ctr">
              <a:buSzPct val="25000"/>
            </a:pPr>
            <a:endParaRPr lang="en-US" sz="2800" b="1" dirty="0" smtClean="0">
              <a:solidFill>
                <a:schemeClr val="bg1"/>
              </a:solidFill>
              <a:sym typeface="Arial"/>
            </a:endParaRPr>
          </a:p>
          <a:p>
            <a:pPr algn="ctr">
              <a:buSzPct val="25000"/>
            </a:pPr>
            <a:endParaRPr lang="en-US" sz="2800" b="1" dirty="0" smtClean="0">
              <a:solidFill>
                <a:schemeClr val="bg1"/>
              </a:solidFill>
            </a:endParaRPr>
          </a:p>
          <a:p>
            <a:pPr algn="ctr">
              <a:buSzPct val="25000"/>
            </a:pPr>
            <a:endParaRPr lang="en-US" sz="2800" b="1" dirty="0" smtClean="0">
              <a:solidFill>
                <a:schemeClr val="bg1"/>
              </a:solidFill>
              <a:sym typeface="Arial"/>
            </a:endParaRPr>
          </a:p>
        </p:txBody>
      </p:sp>
      <p:grpSp>
        <p:nvGrpSpPr>
          <p:cNvPr id="8" name="Group 7"/>
          <p:cNvGrpSpPr/>
          <p:nvPr/>
        </p:nvGrpSpPr>
        <p:grpSpPr>
          <a:xfrm>
            <a:off x="4333675" y="4209218"/>
            <a:ext cx="457200" cy="711153"/>
            <a:chOff x="4292338" y="590550"/>
            <a:chExt cx="609600" cy="948205"/>
          </a:xfrm>
        </p:grpSpPr>
        <p:sp>
          <p:nvSpPr>
            <p:cNvPr id="9" name="Oval 8"/>
            <p:cNvSpPr/>
            <p:nvPr/>
          </p:nvSpPr>
          <p:spPr>
            <a:xfrm>
              <a:off x="4292338" y="590550"/>
              <a:ext cx="609600" cy="609601"/>
            </a:xfrm>
            <a:prstGeom prst="ellipse">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bwMode="gray">
            <a:xfrm>
              <a:off x="4410872" y="615425"/>
              <a:ext cx="304800" cy="923330"/>
            </a:xfrm>
            <a:prstGeom prst="rect">
              <a:avLst/>
            </a:prstGeom>
            <a:noFill/>
          </p:spPr>
          <p:txBody>
            <a:bodyPr wrap="square" lIns="0" tIns="0" rIns="0" bIns="0" rtlCol="0" anchor="t" anchorCtr="0">
              <a:spAutoFit/>
            </a:bodyPr>
            <a:lstStyle/>
            <a:p>
              <a:r>
                <a:rPr lang="en-US" sz="4500" b="1" dirty="0">
                  <a:solidFill>
                    <a:schemeClr val="bg1"/>
                  </a:solidFill>
                </a:rPr>
                <a:t>”</a:t>
              </a:r>
            </a:p>
          </p:txBody>
        </p:sp>
      </p:grpSp>
      <p:sp>
        <p:nvSpPr>
          <p:cNvPr id="11" name="Rectangle 10"/>
          <p:cNvSpPr/>
          <p:nvPr/>
        </p:nvSpPr>
        <p:spPr>
          <a:xfrm>
            <a:off x="2652281" y="4691762"/>
            <a:ext cx="3839437" cy="369332"/>
          </a:xfrm>
          <a:prstGeom prst="rect">
            <a:avLst/>
          </a:prstGeom>
        </p:spPr>
        <p:txBody>
          <a:bodyPr wrap="none">
            <a:spAutoFit/>
          </a:bodyPr>
          <a:lstStyle/>
          <a:p>
            <a:pPr algn="ctr">
              <a:buSzPct val="25000"/>
            </a:pPr>
            <a:r>
              <a:rPr lang="en-US" b="1" dirty="0" smtClean="0">
                <a:solidFill>
                  <a:srgbClr val="F16F3B"/>
                </a:solidFill>
              </a:rPr>
              <a:t>BRETT BEGEMANN, MONSANTO</a:t>
            </a:r>
            <a:endParaRPr lang="en-US" b="1" dirty="0">
              <a:solidFill>
                <a:srgbClr val="F16F3B"/>
              </a:solidFill>
            </a:endParaRPr>
          </a:p>
        </p:txBody>
      </p:sp>
    </p:spTree>
    <p:extLst>
      <p:ext uri="{BB962C8B-B14F-4D97-AF65-F5344CB8AC3E}">
        <p14:creationId xmlns:p14="http://schemas.microsoft.com/office/powerpoint/2010/main" val="839822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Monsanto – Agriculture &amp; </a:t>
            </a:r>
            <a:r>
              <a:rPr lang="en-US" dirty="0" err="1"/>
              <a:t>IoT</a:t>
            </a:r>
            <a:r>
              <a:rPr lang="en-US" dirty="0"/>
              <a:t> </a:t>
            </a:r>
          </a:p>
        </p:txBody>
      </p:sp>
      <p:sp>
        <p:nvSpPr>
          <p:cNvPr id="4" name="Text Placeholder 3"/>
          <p:cNvSpPr>
            <a:spLocks noGrp="1"/>
          </p:cNvSpPr>
          <p:nvPr>
            <p:ph type="body" sz="quarter" idx="11"/>
          </p:nvPr>
        </p:nvSpPr>
        <p:spPr/>
        <p:txBody>
          <a:bodyPr/>
          <a:lstStyle/>
          <a:p>
            <a:r>
              <a:rPr lang="en-US" dirty="0"/>
              <a:t>Goal</a:t>
            </a:r>
          </a:p>
          <a:p>
            <a:pPr lvl="1"/>
            <a:r>
              <a:rPr lang="en-US" sz="1400" dirty="0"/>
              <a:t>Help farmers maximize crop yields</a:t>
            </a:r>
          </a:p>
          <a:p>
            <a:r>
              <a:rPr lang="en-US" dirty="0"/>
              <a:t>Solution</a:t>
            </a:r>
          </a:p>
          <a:p>
            <a:pPr lvl="1"/>
            <a:r>
              <a:rPr lang="en-US" sz="1400" dirty="0"/>
              <a:t>Use of Big Data to collect &amp; store data from farm equipment</a:t>
            </a:r>
          </a:p>
          <a:p>
            <a:pPr lvl="1"/>
            <a:r>
              <a:rPr lang="en-US" sz="1400" dirty="0"/>
              <a:t>Combine with climate and other information</a:t>
            </a:r>
          </a:p>
          <a:p>
            <a:pPr lvl="1"/>
            <a:r>
              <a:rPr lang="en-US" sz="1400" dirty="0"/>
              <a:t>Build custom apps using an agile app dev platform (PCF</a:t>
            </a:r>
            <a:r>
              <a:rPr lang="en-US" sz="1400" dirty="0" smtClean="0"/>
              <a:t>)</a:t>
            </a:r>
            <a:endParaRPr lang="en-US" sz="1400" dirty="0"/>
          </a:p>
        </p:txBody>
      </p:sp>
    </p:spTree>
    <p:extLst>
      <p:ext uri="{BB962C8B-B14F-4D97-AF65-F5344CB8AC3E}">
        <p14:creationId xmlns:p14="http://schemas.microsoft.com/office/powerpoint/2010/main" val="2248006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2866638" y="312975"/>
            <a:ext cx="3400418" cy="3400418"/>
          </a:xfrm>
          <a:prstGeom prst="rect">
            <a:avLst/>
          </a:prstGeom>
        </p:spPr>
      </p:pic>
      <p:sp>
        <p:nvSpPr>
          <p:cNvPr id="2" name="Title 1"/>
          <p:cNvSpPr>
            <a:spLocks noGrp="1"/>
          </p:cNvSpPr>
          <p:nvPr>
            <p:ph type="title"/>
          </p:nvPr>
        </p:nvSpPr>
        <p:spPr/>
        <p:txBody>
          <a:bodyPr/>
          <a:lstStyle/>
          <a:p>
            <a:r>
              <a:rPr lang="en-US" dirty="0" err="1"/>
              <a:t>IoT</a:t>
            </a:r>
            <a:r>
              <a:rPr lang="en-US" dirty="0"/>
              <a:t> - Need for a Platform</a:t>
            </a:r>
          </a:p>
        </p:txBody>
      </p:sp>
      <p:sp>
        <p:nvSpPr>
          <p:cNvPr id="4" name="Shape 1059"/>
          <p:cNvSpPr/>
          <p:nvPr/>
        </p:nvSpPr>
        <p:spPr>
          <a:xfrm>
            <a:off x="366712" y="3495942"/>
            <a:ext cx="8410576" cy="27699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spcBef>
                <a:spcPts val="1200"/>
              </a:spcBef>
              <a:defRPr sz="3100">
                <a:solidFill>
                  <a:srgbClr val="C2632E"/>
                </a:solidFill>
                <a:uFillTx/>
                <a:latin typeface="Calibri"/>
                <a:ea typeface="Calibri"/>
                <a:cs typeface="Calibri"/>
                <a:sym typeface="Calibri"/>
              </a:defRPr>
            </a:lvl1pPr>
          </a:lstStyle>
          <a:p>
            <a:pPr>
              <a:defRPr sz="1800">
                <a:solidFill>
                  <a:srgbClr val="000000"/>
                </a:solidFill>
              </a:defRPr>
            </a:pPr>
            <a:r>
              <a:rPr dirty="0">
                <a:solidFill>
                  <a:schemeClr val="bg1"/>
                </a:solidFill>
                <a:latin typeface="Arial" panose="020B0604020202020204" pitchFamily="34" charset="0"/>
                <a:cs typeface="Arial" panose="020B0604020202020204" pitchFamily="34" charset="0"/>
              </a:rPr>
              <a:t>A Better Customer </a:t>
            </a:r>
            <a:r>
              <a:rPr dirty="0" smtClean="0">
                <a:solidFill>
                  <a:schemeClr val="bg1"/>
                </a:solidFill>
                <a:latin typeface="Arial" panose="020B0604020202020204" pitchFamily="34" charset="0"/>
                <a:cs typeface="Arial" panose="020B0604020202020204" pitchFamily="34" charset="0"/>
              </a:rPr>
              <a:t>Experience</a:t>
            </a:r>
            <a:endParaRPr lang="en-US" sz="1800" b="1" dirty="0">
              <a:solidFill>
                <a:schemeClr val="bg1"/>
              </a:solidFill>
              <a:latin typeface="Arial" panose="020B0604020202020204" pitchFamily="34" charset="0"/>
              <a:cs typeface="Arial" panose="020B0604020202020204" pitchFamily="34" charset="0"/>
            </a:endParaRPr>
          </a:p>
        </p:txBody>
      </p:sp>
      <p:sp>
        <p:nvSpPr>
          <p:cNvPr id="6" name="Shape 1059"/>
          <p:cNvSpPr/>
          <p:nvPr/>
        </p:nvSpPr>
        <p:spPr>
          <a:xfrm>
            <a:off x="1886679" y="2551667"/>
            <a:ext cx="156715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lgn="ctr">
              <a:spcBef>
                <a:spcPts val="1200"/>
              </a:spcBef>
              <a:defRPr sz="3100">
                <a:solidFill>
                  <a:srgbClr val="C2632E"/>
                </a:solidFill>
                <a:uFillTx/>
                <a:latin typeface="Calibri"/>
                <a:ea typeface="Calibri"/>
                <a:cs typeface="Calibri"/>
                <a:sym typeface="Calibri"/>
              </a:defRPr>
            </a:lvl1pPr>
          </a:lstStyle>
          <a:p>
            <a:pPr>
              <a:defRPr sz="1800">
                <a:solidFill>
                  <a:srgbClr val="000000"/>
                </a:solidFill>
              </a:defRPr>
            </a:pPr>
            <a:r>
              <a:rPr lang="x-none" dirty="0" smtClean="0">
                <a:solidFill>
                  <a:schemeClr val="bg1"/>
                </a:solidFill>
                <a:latin typeface="Arial" panose="020B0604020202020204" pitchFamily="34" charset="0"/>
                <a:cs typeface="Arial" panose="020B0604020202020204" pitchFamily="34" charset="0"/>
              </a:rPr>
              <a:t>Pivotal        Cloud Foundry</a:t>
            </a:r>
            <a:endParaRPr dirty="0">
              <a:solidFill>
                <a:schemeClr val="bg1"/>
              </a:solidFill>
              <a:latin typeface="Arial" panose="020B0604020202020204" pitchFamily="34" charset="0"/>
              <a:cs typeface="Arial" panose="020B0604020202020204" pitchFamily="34" charset="0"/>
            </a:endParaRPr>
          </a:p>
        </p:txBody>
      </p:sp>
      <p:sp>
        <p:nvSpPr>
          <p:cNvPr id="7" name="Shape 1059"/>
          <p:cNvSpPr/>
          <p:nvPr/>
        </p:nvSpPr>
        <p:spPr>
          <a:xfrm>
            <a:off x="5594847" y="2554103"/>
            <a:ext cx="173976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lgn="ctr">
              <a:spcBef>
                <a:spcPts val="1200"/>
              </a:spcBef>
              <a:defRPr sz="3100">
                <a:solidFill>
                  <a:srgbClr val="C2632E"/>
                </a:solidFill>
                <a:uFillTx/>
                <a:latin typeface="Calibri"/>
                <a:ea typeface="Calibri"/>
                <a:cs typeface="Calibri"/>
                <a:sym typeface="Calibri"/>
              </a:defRPr>
            </a:lvl1pPr>
          </a:lstStyle>
          <a:p>
            <a:pPr>
              <a:defRPr sz="1800">
                <a:solidFill>
                  <a:srgbClr val="000000"/>
                </a:solidFill>
              </a:defRPr>
            </a:pPr>
            <a:r>
              <a:rPr lang="x-none" dirty="0" smtClean="0">
                <a:solidFill>
                  <a:schemeClr val="bg1"/>
                </a:solidFill>
                <a:latin typeface="Arial" panose="020B0604020202020204" pitchFamily="34" charset="0"/>
                <a:cs typeface="Arial" panose="020B0604020202020204" pitchFamily="34" charset="0"/>
              </a:rPr>
              <a:t>Pivotal                 Big Data Suite</a:t>
            </a:r>
            <a:endParaRPr dirty="0">
              <a:solidFill>
                <a:schemeClr val="bg1"/>
              </a:solidFill>
              <a:latin typeface="Arial" panose="020B0604020202020204" pitchFamily="34" charset="0"/>
              <a:cs typeface="Arial" panose="020B0604020202020204" pitchFamily="34" charset="0"/>
            </a:endParaRPr>
          </a:p>
        </p:txBody>
      </p:sp>
      <p:pic>
        <p:nvPicPr>
          <p:cNvPr id="8" name="Picture 2" descr="C:\Users\sdunn\Documents\Pivotal Corporate\presentation\Misc Assets\icon-bd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529" y="1353698"/>
            <a:ext cx="1102401" cy="11024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sdunn\Documents\Pivotal Corporate\presentation\Misc Assets\iconpcf-generi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9056" y="1353699"/>
            <a:ext cx="1102401" cy="1102401"/>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357284" y="3725026"/>
            <a:ext cx="8424863" cy="646331"/>
          </a:xfrm>
          <a:prstGeom prst="rect">
            <a:avLst/>
          </a:prstGeom>
        </p:spPr>
        <p:txBody>
          <a:bodyPr wrap="square">
            <a:spAutoFit/>
          </a:bodyPr>
          <a:lstStyle/>
          <a:p>
            <a:pPr algn="ctr">
              <a:defRPr sz="1800">
                <a:solidFill>
                  <a:srgbClr val="000000"/>
                </a:solidFill>
              </a:defRPr>
            </a:pPr>
            <a:r>
              <a:rPr lang="en-US" dirty="0">
                <a:solidFill>
                  <a:schemeClr val="bg1"/>
                </a:solidFill>
                <a:latin typeface="Arial" panose="020B0604020202020204" pitchFamily="34" charset="0"/>
                <a:cs typeface="Arial" panose="020B0604020202020204" pitchFamily="34" charset="0"/>
              </a:rPr>
              <a:t>Using Innovative </a:t>
            </a:r>
            <a:r>
              <a:rPr lang="en-US" b="1" dirty="0">
                <a:solidFill>
                  <a:schemeClr val="bg1"/>
                </a:solidFill>
                <a:latin typeface="Arial" panose="020B0604020202020204" pitchFamily="34" charset="0"/>
                <a:cs typeface="Arial" panose="020B0604020202020204" pitchFamily="34" charset="0"/>
              </a:rPr>
              <a:t>Data-Driven</a:t>
            </a:r>
            <a:r>
              <a:rPr lang="en-US"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Apps</a:t>
            </a:r>
            <a:br>
              <a:rPr lang="en-US" b="1"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On a </a:t>
            </a:r>
            <a:r>
              <a:rPr lang="en-US" b="1" dirty="0">
                <a:solidFill>
                  <a:schemeClr val="bg1"/>
                </a:solidFill>
                <a:latin typeface="Arial" panose="020B0604020202020204" pitchFamily="34" charset="0"/>
                <a:cs typeface="Arial" panose="020B0604020202020204" pitchFamily="34" charset="0"/>
              </a:rPr>
              <a:t>Integrated Platform</a:t>
            </a:r>
          </a:p>
        </p:txBody>
      </p:sp>
    </p:spTree>
    <p:extLst>
      <p:ext uri="{BB962C8B-B14F-4D97-AF65-F5344CB8AC3E}">
        <p14:creationId xmlns:p14="http://schemas.microsoft.com/office/powerpoint/2010/main" val="3402346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Connected Car Architecture</a:t>
            </a:r>
            <a:endParaRPr lang="en-US" dirty="0"/>
          </a:p>
        </p:txBody>
      </p:sp>
      <p:pic>
        <p:nvPicPr>
          <p:cNvPr id="8195" name="Picture 3" descr="C:\Users\sdunn\Documents\Pivotal Corporate\presentation\Misc Assets\icon-networkpush-whi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658" y="1483247"/>
            <a:ext cx="361754" cy="361754"/>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381000" y="1402359"/>
            <a:ext cx="523531" cy="523531"/>
          </a:xfrm>
          <a:prstGeom prst="roundRect">
            <a:avLst>
              <a:gd name="adj" fmla="val 7550"/>
            </a:avLst>
          </a:prstGeom>
          <a:solidFill>
            <a:srgbClr val="059A9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pic>
        <p:nvPicPr>
          <p:cNvPr id="8194" name="Picture 2" descr="C:\Users\sdunn\Documents\Pivotal Corporate\presentation\Misc Assets\icon-carfront-wh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434" y="1450793"/>
            <a:ext cx="426661" cy="42666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1470467" y="1508492"/>
            <a:ext cx="575035" cy="0"/>
          </a:xfrm>
          <a:prstGeom prst="straightConnector1">
            <a:avLst/>
          </a:prstGeom>
          <a:noFill/>
          <a:ln w="25400" cap="flat">
            <a:solidFill>
              <a:srgbClr val="F16F3B"/>
            </a:solidFill>
            <a:prstDash val="solid"/>
            <a:round/>
            <a:tailEnd type="triangle" w="lg" len="med"/>
          </a:ln>
          <a:effectLst/>
        </p:spPr>
        <p:style>
          <a:lnRef idx="0">
            <a:scrgbClr r="0" g="0" b="0"/>
          </a:lnRef>
          <a:fillRef idx="0">
            <a:scrgbClr r="0" g="0" b="0"/>
          </a:fillRef>
          <a:effectRef idx="0">
            <a:scrgbClr r="0" g="0" b="0"/>
          </a:effectRef>
          <a:fontRef idx="none"/>
        </p:style>
      </p:cxnSp>
      <p:cxnSp>
        <p:nvCxnSpPr>
          <p:cNvPr id="8" name="Straight Arrow Connector 7"/>
          <p:cNvCxnSpPr/>
          <p:nvPr/>
        </p:nvCxnSpPr>
        <p:spPr>
          <a:xfrm>
            <a:off x="1470467" y="1660892"/>
            <a:ext cx="575035" cy="0"/>
          </a:xfrm>
          <a:prstGeom prst="straightConnector1">
            <a:avLst/>
          </a:prstGeom>
          <a:noFill/>
          <a:ln w="25400" cap="flat">
            <a:solidFill>
              <a:srgbClr val="F16F3B"/>
            </a:solidFill>
            <a:prstDash val="solid"/>
            <a:round/>
            <a:tailEnd type="triangle" w="lg" len="med"/>
          </a:ln>
          <a:effectLst/>
        </p:spPr>
        <p:style>
          <a:lnRef idx="0">
            <a:scrgbClr r="0" g="0" b="0"/>
          </a:lnRef>
          <a:fillRef idx="0">
            <a:scrgbClr r="0" g="0" b="0"/>
          </a:fillRef>
          <a:effectRef idx="0">
            <a:scrgbClr r="0" g="0" b="0"/>
          </a:effectRef>
          <a:fontRef idx="none"/>
        </p:style>
      </p:cxnSp>
      <p:cxnSp>
        <p:nvCxnSpPr>
          <p:cNvPr id="9" name="Straight Arrow Connector 8"/>
          <p:cNvCxnSpPr/>
          <p:nvPr/>
        </p:nvCxnSpPr>
        <p:spPr>
          <a:xfrm>
            <a:off x="1470467" y="1813292"/>
            <a:ext cx="575035" cy="0"/>
          </a:xfrm>
          <a:prstGeom prst="straightConnector1">
            <a:avLst/>
          </a:prstGeom>
          <a:noFill/>
          <a:ln w="25400" cap="flat">
            <a:solidFill>
              <a:srgbClr val="F16F3B"/>
            </a:solidFill>
            <a:prstDash val="solid"/>
            <a:round/>
            <a:tailEnd type="triangle" w="lg" len="med"/>
          </a:ln>
          <a:effectLst/>
        </p:spPr>
        <p:style>
          <a:lnRef idx="0">
            <a:scrgbClr r="0" g="0" b="0"/>
          </a:lnRef>
          <a:fillRef idx="0">
            <a:scrgbClr r="0" g="0" b="0"/>
          </a:fillRef>
          <a:effectRef idx="0">
            <a:scrgbClr r="0" g="0" b="0"/>
          </a:effectRef>
          <a:fontRef idx="none"/>
        </p:style>
      </p:cxnSp>
      <p:sp>
        <p:nvSpPr>
          <p:cNvPr id="7" name="TextBox 6"/>
          <p:cNvSpPr txBox="1"/>
          <p:nvPr/>
        </p:nvSpPr>
        <p:spPr>
          <a:xfrm>
            <a:off x="1287824" y="1164369"/>
            <a:ext cx="940320"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1200" b="1" i="0" u="none" strike="noStrike" cap="none" spc="0" normalizeH="0" baseline="0" dirty="0" smtClean="0">
                <a:ln>
                  <a:noFill/>
                </a:ln>
                <a:solidFill>
                  <a:schemeClr val="bg1"/>
                </a:solidFill>
                <a:effectLst/>
                <a:uFill>
                  <a:solidFill>
                    <a:srgbClr val="4D4D4D"/>
                  </a:solidFill>
                </a:uFill>
                <a:latin typeface="Arial"/>
                <a:ea typeface="Arial"/>
                <a:cs typeface="Arial"/>
                <a:sym typeface="Arial"/>
              </a:rPr>
              <a:t>INGESTION</a:t>
            </a:r>
            <a:endParaRPr kumimoji="0" lang="en-US" sz="1200" b="1" i="0" u="none" strike="noStrike" cap="none" spc="0" normalizeH="0" baseline="0" dirty="0">
              <a:ln>
                <a:noFill/>
              </a:ln>
              <a:solidFill>
                <a:schemeClr val="bg1"/>
              </a:solidFill>
              <a:effectLst/>
              <a:uFill>
                <a:solidFill>
                  <a:srgbClr val="4D4D4D"/>
                </a:solidFill>
              </a:uFill>
              <a:latin typeface="Arial"/>
              <a:ea typeface="Arial"/>
              <a:cs typeface="Arial"/>
              <a:sym typeface="Arial"/>
            </a:endParaRPr>
          </a:p>
        </p:txBody>
      </p:sp>
      <p:sp>
        <p:nvSpPr>
          <p:cNvPr id="12" name="TextBox 11"/>
          <p:cNvSpPr txBox="1"/>
          <p:nvPr/>
        </p:nvSpPr>
        <p:spPr>
          <a:xfrm>
            <a:off x="1240535" y="1907036"/>
            <a:ext cx="1034898"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chemeClr val="bg1"/>
                </a:solidFill>
                <a:effectLst/>
                <a:uFill>
                  <a:solidFill>
                    <a:srgbClr val="4D4D4D"/>
                  </a:solidFill>
                </a:uFill>
                <a:latin typeface="Arial"/>
                <a:ea typeface="Arial"/>
                <a:cs typeface="Arial"/>
                <a:sym typeface="Arial"/>
              </a:rPr>
              <a:t>JSON / HTTP</a:t>
            </a:r>
            <a:endParaRPr kumimoji="0" lang="en-US" sz="1200" b="0" i="0" u="none" strike="noStrike" cap="none" spc="0" normalizeH="0" baseline="0" dirty="0">
              <a:ln>
                <a:noFill/>
              </a:ln>
              <a:solidFill>
                <a:schemeClr val="bg1"/>
              </a:solidFill>
              <a:effectLst/>
              <a:uFill>
                <a:solidFill>
                  <a:srgbClr val="4D4D4D"/>
                </a:solidFill>
              </a:uFill>
              <a:latin typeface="Arial"/>
              <a:ea typeface="Arial"/>
              <a:cs typeface="Arial"/>
              <a:sym typeface="Arial"/>
            </a:endParaRPr>
          </a:p>
        </p:txBody>
      </p:sp>
      <p:sp>
        <p:nvSpPr>
          <p:cNvPr id="10" name="Rounded Rectangle 9"/>
          <p:cNvSpPr/>
          <p:nvPr/>
        </p:nvSpPr>
        <p:spPr>
          <a:xfrm>
            <a:off x="2375554" y="1279807"/>
            <a:ext cx="3864989" cy="822960"/>
          </a:xfrm>
          <a:prstGeom prst="roundRect">
            <a:avLst>
              <a:gd name="adj" fmla="val 6455"/>
            </a:avLst>
          </a:prstGeom>
          <a:solidFill>
            <a:srgbClr val="059A9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no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1200" b="1" i="0" u="none" strike="noStrike" cap="none" spc="0" normalizeH="0" baseline="0" dirty="0" smtClean="0">
                <a:ln>
                  <a:noFill/>
                </a:ln>
                <a:solidFill>
                  <a:schemeClr val="bg1"/>
                </a:solidFill>
                <a:effectLst/>
                <a:uFill>
                  <a:solidFill>
                    <a:srgbClr val="4D4D4D"/>
                  </a:solidFill>
                </a:uFill>
                <a:latin typeface="Arial"/>
                <a:ea typeface="Arial"/>
                <a:cs typeface="Arial"/>
                <a:sym typeface="Arial"/>
              </a:rPr>
              <a:t>STREAM PROCESSING</a:t>
            </a:r>
            <a:endParaRPr kumimoji="0" lang="en-US" sz="1200" b="1" i="0" u="none" strike="noStrike" cap="none" spc="0" normalizeH="0" baseline="0" dirty="0">
              <a:ln>
                <a:noFill/>
              </a:ln>
              <a:solidFill>
                <a:schemeClr val="bg1"/>
              </a:solidFill>
              <a:effectLst/>
              <a:uFill>
                <a:solidFill>
                  <a:srgbClr val="4D4D4D"/>
                </a:solidFill>
              </a:uFill>
              <a:latin typeface="Arial"/>
              <a:ea typeface="Arial"/>
              <a:cs typeface="Arial"/>
              <a:sym typeface="Arial"/>
            </a:endParaRPr>
          </a:p>
        </p:txBody>
      </p:sp>
      <p:pic>
        <p:nvPicPr>
          <p:cNvPr id="14" name="Picture 25" descr="C:\Users\sdunn\Documents\Pivotal Corporate\presentation\Misc Assets\icon-x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3611" y="1479074"/>
            <a:ext cx="362499" cy="3624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269240" y="1812447"/>
            <a:ext cx="791240"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chemeClr val="bg1"/>
                </a:solidFill>
                <a:effectLst/>
                <a:uFill>
                  <a:solidFill>
                    <a:srgbClr val="4D4D4D"/>
                  </a:solidFill>
                </a:uFill>
                <a:latin typeface="Arial"/>
                <a:ea typeface="Arial"/>
                <a:cs typeface="Arial"/>
                <a:sym typeface="Arial"/>
              </a:rPr>
              <a:t>Spring XD</a:t>
            </a:r>
            <a:endParaRPr kumimoji="0" lang="en-US" sz="1200" b="0" i="0" u="none" strike="noStrike" cap="none" spc="0" normalizeH="0" baseline="0" dirty="0">
              <a:ln>
                <a:noFill/>
              </a:ln>
              <a:solidFill>
                <a:schemeClr val="bg1"/>
              </a:solidFill>
              <a:effectLst/>
              <a:uFill>
                <a:solidFill>
                  <a:srgbClr val="4D4D4D"/>
                </a:solidFill>
              </a:uFill>
              <a:latin typeface="Arial"/>
              <a:ea typeface="Arial"/>
              <a:cs typeface="Arial"/>
              <a:sym typeface="Arial"/>
            </a:endParaRPr>
          </a:p>
        </p:txBody>
      </p:sp>
      <p:sp>
        <p:nvSpPr>
          <p:cNvPr id="18" name="TextBox 17"/>
          <p:cNvSpPr txBox="1"/>
          <p:nvPr/>
        </p:nvSpPr>
        <p:spPr>
          <a:xfrm>
            <a:off x="4042155" y="1812447"/>
            <a:ext cx="792844"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chemeClr val="bg1"/>
                </a:solidFill>
                <a:effectLst/>
                <a:uFill>
                  <a:solidFill>
                    <a:srgbClr val="4D4D4D"/>
                  </a:solidFill>
                </a:uFill>
                <a:latin typeface="Arial"/>
                <a:ea typeface="Arial"/>
                <a:cs typeface="Arial"/>
                <a:sym typeface="Arial"/>
              </a:rPr>
              <a:t>Transform</a:t>
            </a:r>
            <a:endParaRPr kumimoji="0" lang="en-US" sz="1200" b="0" i="0" u="none" strike="noStrike" cap="none" spc="0" normalizeH="0" baseline="0" dirty="0">
              <a:ln>
                <a:noFill/>
              </a:ln>
              <a:solidFill>
                <a:schemeClr val="bg1"/>
              </a:solidFill>
              <a:effectLst/>
              <a:uFill>
                <a:solidFill>
                  <a:srgbClr val="4D4D4D"/>
                </a:solidFill>
              </a:uFill>
              <a:latin typeface="Arial"/>
              <a:ea typeface="Arial"/>
              <a:cs typeface="Arial"/>
              <a:sym typeface="Arial"/>
            </a:endParaRPr>
          </a:p>
        </p:txBody>
      </p:sp>
      <p:sp>
        <p:nvSpPr>
          <p:cNvPr id="19" name="TextBox 18"/>
          <p:cNvSpPr txBox="1"/>
          <p:nvPr/>
        </p:nvSpPr>
        <p:spPr>
          <a:xfrm>
            <a:off x="2784365" y="1812447"/>
            <a:ext cx="52674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chemeClr val="bg1"/>
                </a:solidFill>
                <a:effectLst/>
                <a:uFill>
                  <a:solidFill>
                    <a:srgbClr val="4D4D4D"/>
                  </a:solidFill>
                </a:uFill>
                <a:latin typeface="Arial"/>
                <a:ea typeface="Arial"/>
                <a:cs typeface="Arial"/>
                <a:sym typeface="Arial"/>
              </a:rPr>
              <a:t>Enrich</a:t>
            </a:r>
            <a:endParaRPr kumimoji="0" lang="en-US" sz="1200" b="0" i="0" u="none" strike="noStrike" cap="none" spc="0" normalizeH="0" baseline="0" dirty="0">
              <a:ln>
                <a:noFill/>
              </a:ln>
              <a:solidFill>
                <a:schemeClr val="bg1"/>
              </a:solidFill>
              <a:effectLst/>
              <a:uFill>
                <a:solidFill>
                  <a:srgbClr val="4D4D4D"/>
                </a:solidFill>
              </a:uFill>
              <a:latin typeface="Arial"/>
              <a:ea typeface="Arial"/>
              <a:cs typeface="Arial"/>
              <a:sym typeface="Arial"/>
            </a:endParaRPr>
          </a:p>
        </p:txBody>
      </p:sp>
      <p:cxnSp>
        <p:nvCxnSpPr>
          <p:cNvPr id="20" name="Straight Arrow Connector 19"/>
          <p:cNvCxnSpPr/>
          <p:nvPr/>
        </p:nvCxnSpPr>
        <p:spPr>
          <a:xfrm>
            <a:off x="4150257" y="1660323"/>
            <a:ext cx="575035" cy="0"/>
          </a:xfrm>
          <a:prstGeom prst="straightConnector1">
            <a:avLst/>
          </a:prstGeom>
          <a:noFill/>
          <a:ln w="25400" cap="flat">
            <a:solidFill>
              <a:schemeClr val="bg1"/>
            </a:solidFill>
            <a:prstDash val="solid"/>
            <a:round/>
            <a:tailEnd type="triangle" w="lg" len="med"/>
          </a:ln>
          <a:effectLst/>
        </p:spPr>
        <p:style>
          <a:lnRef idx="0">
            <a:scrgbClr r="0" g="0" b="0"/>
          </a:lnRef>
          <a:fillRef idx="0">
            <a:scrgbClr r="0" g="0" b="0"/>
          </a:fillRef>
          <a:effectRef idx="0">
            <a:scrgbClr r="0" g="0" b="0"/>
          </a:effectRef>
          <a:fontRef idx="none"/>
        </p:style>
      </p:cxnSp>
      <p:cxnSp>
        <p:nvCxnSpPr>
          <p:cNvPr id="21" name="Straight Arrow Connector 20"/>
          <p:cNvCxnSpPr/>
          <p:nvPr/>
        </p:nvCxnSpPr>
        <p:spPr>
          <a:xfrm>
            <a:off x="2752625" y="1660323"/>
            <a:ext cx="575035" cy="0"/>
          </a:xfrm>
          <a:prstGeom prst="straightConnector1">
            <a:avLst/>
          </a:prstGeom>
          <a:noFill/>
          <a:ln w="25400" cap="flat">
            <a:solidFill>
              <a:schemeClr val="bg1"/>
            </a:solidFill>
            <a:prstDash val="solid"/>
            <a:round/>
            <a:tailEnd type="triangle" w="lg" len="med"/>
          </a:ln>
          <a:effectLst/>
        </p:spPr>
        <p:style>
          <a:lnRef idx="0">
            <a:scrgbClr r="0" g="0" b="0"/>
          </a:lnRef>
          <a:fillRef idx="0">
            <a:scrgbClr r="0" g="0" b="0"/>
          </a:fillRef>
          <a:effectRef idx="0">
            <a:scrgbClr r="0" g="0" b="0"/>
          </a:effectRef>
          <a:fontRef idx="none"/>
        </p:style>
      </p:cxnSp>
      <p:sp>
        <p:nvSpPr>
          <p:cNvPr id="22" name="Rounded Rectangle 21"/>
          <p:cNvSpPr/>
          <p:nvPr/>
        </p:nvSpPr>
        <p:spPr>
          <a:xfrm>
            <a:off x="6966408" y="1276547"/>
            <a:ext cx="1825167" cy="822960"/>
          </a:xfrm>
          <a:prstGeom prst="roundRect">
            <a:avLst>
              <a:gd name="adj" fmla="val 6455"/>
            </a:avLst>
          </a:prstGeom>
          <a:solidFill>
            <a:srgbClr val="059A9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200" b="1" dirty="0" smtClean="0">
                <a:solidFill>
                  <a:schemeClr val="bg1"/>
                </a:solidFill>
              </a:rPr>
              <a:t>DATA LAKE</a:t>
            </a:r>
            <a:endParaRPr kumimoji="0" lang="en-US" sz="1200" b="1" i="0" u="none" strike="noStrike" cap="none" spc="0" normalizeH="0" baseline="0" dirty="0">
              <a:ln>
                <a:noFill/>
              </a:ln>
              <a:solidFill>
                <a:schemeClr val="bg1"/>
              </a:solidFill>
              <a:effectLst/>
              <a:uFill>
                <a:solidFill>
                  <a:srgbClr val="4D4D4D"/>
                </a:solidFill>
              </a:uFill>
              <a:latin typeface="Arial"/>
              <a:ea typeface="Arial"/>
              <a:cs typeface="Arial"/>
              <a:sym typeface="Arial"/>
            </a:endParaRPr>
          </a:p>
        </p:txBody>
      </p:sp>
      <p:pic>
        <p:nvPicPr>
          <p:cNvPr id="8196" name="Picture 4" descr="C:\Users\sdunn\Documents\Pivotal Corporate\presentation\Misc Assets\icon-h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111" y="1483247"/>
            <a:ext cx="365760" cy="36576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470547" y="1822510"/>
            <a:ext cx="816888"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200" dirty="0" smtClean="0">
                <a:solidFill>
                  <a:schemeClr val="bg1"/>
                </a:solidFill>
              </a:rPr>
              <a:t>Pivotal HD</a:t>
            </a:r>
            <a:endParaRPr kumimoji="0" lang="en-US" sz="1200" b="0" i="0" u="none" strike="noStrike" cap="none" spc="0" normalizeH="0" baseline="0" dirty="0">
              <a:ln>
                <a:noFill/>
              </a:ln>
              <a:solidFill>
                <a:schemeClr val="bg1"/>
              </a:solidFill>
              <a:effectLst/>
              <a:uFill>
                <a:solidFill>
                  <a:srgbClr val="4D4D4D"/>
                </a:solidFill>
              </a:uFill>
              <a:latin typeface="Arial"/>
              <a:ea typeface="Arial"/>
              <a:cs typeface="Arial"/>
              <a:sym typeface="Arial"/>
            </a:endParaRPr>
          </a:p>
        </p:txBody>
      </p:sp>
      <p:sp>
        <p:nvSpPr>
          <p:cNvPr id="25" name="TextBox 24"/>
          <p:cNvSpPr txBox="1"/>
          <p:nvPr/>
        </p:nvSpPr>
        <p:spPr>
          <a:xfrm>
            <a:off x="6408231" y="1813292"/>
            <a:ext cx="390489"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chemeClr val="bg1"/>
                </a:solidFill>
                <a:effectLst/>
                <a:uFill>
                  <a:solidFill>
                    <a:srgbClr val="4D4D4D"/>
                  </a:solidFill>
                </a:uFill>
                <a:latin typeface="Arial"/>
                <a:ea typeface="Arial"/>
                <a:cs typeface="Arial"/>
                <a:sym typeface="Arial"/>
              </a:rPr>
              <a:t>Sink</a:t>
            </a:r>
            <a:endParaRPr kumimoji="0" lang="en-US" sz="1200" b="0" i="0" u="none" strike="noStrike" cap="none" spc="0" normalizeH="0" baseline="0" dirty="0">
              <a:ln>
                <a:noFill/>
              </a:ln>
              <a:solidFill>
                <a:schemeClr val="bg1"/>
              </a:solidFill>
              <a:effectLst/>
              <a:uFill>
                <a:solidFill>
                  <a:srgbClr val="4D4D4D"/>
                </a:solidFill>
              </a:uFill>
              <a:latin typeface="Arial"/>
              <a:ea typeface="Arial"/>
              <a:cs typeface="Arial"/>
              <a:sym typeface="Arial"/>
            </a:endParaRPr>
          </a:p>
        </p:txBody>
      </p:sp>
      <p:sp>
        <p:nvSpPr>
          <p:cNvPr id="26" name="Rounded Rectangle 25"/>
          <p:cNvSpPr/>
          <p:nvPr/>
        </p:nvSpPr>
        <p:spPr>
          <a:xfrm>
            <a:off x="6966408" y="2358510"/>
            <a:ext cx="1825167" cy="822960"/>
          </a:xfrm>
          <a:prstGeom prst="roundRect">
            <a:avLst>
              <a:gd name="adj" fmla="val 6455"/>
            </a:avLst>
          </a:prstGeom>
          <a:solidFill>
            <a:srgbClr val="059A9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200" b="1" dirty="0" smtClean="0">
                <a:solidFill>
                  <a:schemeClr val="bg1"/>
                </a:solidFill>
              </a:rPr>
              <a:t>ADVANCED ANALYTICS</a:t>
            </a:r>
            <a:endParaRPr kumimoji="0" lang="en-US" sz="1200" b="1" i="0" u="none" strike="noStrike" cap="none" spc="0" normalizeH="0" baseline="0" dirty="0">
              <a:ln>
                <a:noFill/>
              </a:ln>
              <a:solidFill>
                <a:schemeClr val="bg1"/>
              </a:solidFill>
              <a:effectLst/>
              <a:uFill>
                <a:solidFill>
                  <a:srgbClr val="4D4D4D"/>
                </a:solidFill>
              </a:uFill>
              <a:latin typeface="Arial"/>
              <a:ea typeface="Arial"/>
              <a:cs typeface="Arial"/>
              <a:sym typeface="Arial"/>
            </a:endParaRPr>
          </a:p>
        </p:txBody>
      </p:sp>
      <p:sp>
        <p:nvSpPr>
          <p:cNvPr id="28" name="TextBox 27"/>
          <p:cNvSpPr txBox="1"/>
          <p:nvPr/>
        </p:nvSpPr>
        <p:spPr>
          <a:xfrm>
            <a:off x="7593175" y="2904473"/>
            <a:ext cx="571629"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200" dirty="0" smtClean="0">
                <a:solidFill>
                  <a:schemeClr val="bg1"/>
                </a:solidFill>
              </a:rPr>
              <a:t>HAWQ</a:t>
            </a:r>
            <a:endParaRPr kumimoji="0" lang="en-US" sz="1200" b="0" i="0" u="none" strike="noStrike" cap="none" spc="0" normalizeH="0" baseline="0" dirty="0">
              <a:ln>
                <a:noFill/>
              </a:ln>
              <a:solidFill>
                <a:schemeClr val="bg1"/>
              </a:solidFill>
              <a:effectLst/>
              <a:uFill>
                <a:solidFill>
                  <a:srgbClr val="4D4D4D"/>
                </a:solidFill>
              </a:uFill>
              <a:latin typeface="Arial"/>
              <a:ea typeface="Arial"/>
              <a:cs typeface="Arial"/>
              <a:sym typeface="Arial"/>
            </a:endParaRPr>
          </a:p>
        </p:txBody>
      </p:sp>
      <p:pic>
        <p:nvPicPr>
          <p:cNvPr id="16" name="Picture 21" descr="C:\Users\sdunn\Documents\Pivotal Corporate\presentation\Misc Assets\icon-hawq.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4294" y="2565210"/>
            <a:ext cx="365760" cy="365760"/>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le 28"/>
          <p:cNvSpPr/>
          <p:nvPr/>
        </p:nvSpPr>
        <p:spPr>
          <a:xfrm>
            <a:off x="3846135" y="2362984"/>
            <a:ext cx="2394408" cy="822960"/>
          </a:xfrm>
          <a:prstGeom prst="roundRect">
            <a:avLst>
              <a:gd name="adj" fmla="val 6455"/>
            </a:avLst>
          </a:prstGeom>
          <a:solidFill>
            <a:srgbClr val="059A9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200" b="1" dirty="0" smtClean="0">
                <a:solidFill>
                  <a:schemeClr val="bg1"/>
                </a:solidFill>
              </a:rPr>
              <a:t>REAL-TIME DATA INSIGHTS</a:t>
            </a:r>
            <a:endParaRPr kumimoji="0" lang="en-US" sz="1200" b="1" i="0" u="none" strike="noStrike" cap="none" spc="0" normalizeH="0" baseline="0" dirty="0">
              <a:ln>
                <a:noFill/>
              </a:ln>
              <a:solidFill>
                <a:schemeClr val="bg1"/>
              </a:solidFill>
              <a:effectLst/>
              <a:uFill>
                <a:solidFill>
                  <a:srgbClr val="4D4D4D"/>
                </a:solidFill>
              </a:uFill>
              <a:latin typeface="Arial"/>
              <a:ea typeface="Arial"/>
              <a:cs typeface="Arial"/>
              <a:sym typeface="Arial"/>
            </a:endParaRPr>
          </a:p>
        </p:txBody>
      </p:sp>
      <p:sp>
        <p:nvSpPr>
          <p:cNvPr id="30" name="TextBox 29"/>
          <p:cNvSpPr txBox="1"/>
          <p:nvPr/>
        </p:nvSpPr>
        <p:spPr>
          <a:xfrm>
            <a:off x="4704538" y="2908947"/>
            <a:ext cx="690252"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200" dirty="0" err="1" smtClean="0">
                <a:solidFill>
                  <a:schemeClr val="bg1"/>
                </a:solidFill>
              </a:rPr>
              <a:t>GemFire</a:t>
            </a:r>
            <a:endParaRPr lang="en-US" sz="1200" dirty="0" smtClean="0">
              <a:solidFill>
                <a:schemeClr val="bg1"/>
              </a:solidFill>
            </a:endParaRPr>
          </a:p>
        </p:txBody>
      </p:sp>
      <p:pic>
        <p:nvPicPr>
          <p:cNvPr id="15" name="Picture 2" descr="C:\Users\sdunn\Documents\Pivotal Corporate\presentation\Misc Assets\icon-gemfir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6784" y="2577683"/>
            <a:ext cx="365760" cy="365760"/>
          </a:xfrm>
          <a:prstGeom prst="rect">
            <a:avLst/>
          </a:prstGeom>
          <a:noFill/>
          <a:extLst>
            <a:ext uri="{909E8E84-426E-40dd-AFC4-6F175D3DCCD1}">
              <a14:hiddenFill xmlns:a14="http://schemas.microsoft.com/office/drawing/2010/main">
                <a:solidFill>
                  <a:srgbClr val="FFFFFF"/>
                </a:solidFill>
              </a14:hiddenFill>
            </a:ext>
          </a:extLst>
        </p:spPr>
      </p:pic>
      <p:sp>
        <p:nvSpPr>
          <p:cNvPr id="32" name="Rounded Rectangle 31"/>
          <p:cNvSpPr/>
          <p:nvPr/>
        </p:nvSpPr>
        <p:spPr>
          <a:xfrm>
            <a:off x="1866416" y="2362984"/>
            <a:ext cx="1621296" cy="822960"/>
          </a:xfrm>
          <a:prstGeom prst="roundRect">
            <a:avLst>
              <a:gd name="adj" fmla="val 6455"/>
            </a:avLst>
          </a:prstGeom>
          <a:solidFill>
            <a:srgbClr val="059A9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200" b="1" dirty="0" smtClean="0">
                <a:solidFill>
                  <a:schemeClr val="bg1"/>
                </a:solidFill>
              </a:rPr>
              <a:t>MOBILE SERVICES</a:t>
            </a:r>
            <a:endParaRPr kumimoji="0" lang="en-US" sz="1200" b="1" i="0" u="none" strike="noStrike" cap="none" spc="0" normalizeH="0" baseline="0" dirty="0">
              <a:ln>
                <a:noFill/>
              </a:ln>
              <a:solidFill>
                <a:schemeClr val="bg1"/>
              </a:solidFill>
              <a:effectLst/>
              <a:uFill>
                <a:solidFill>
                  <a:srgbClr val="4D4D4D"/>
                </a:solidFill>
              </a:uFill>
              <a:latin typeface="Arial"/>
              <a:ea typeface="Arial"/>
              <a:cs typeface="Arial"/>
              <a:sym typeface="Arial"/>
            </a:endParaRPr>
          </a:p>
        </p:txBody>
      </p:sp>
      <p:pic>
        <p:nvPicPr>
          <p:cNvPr id="8197" name="Picture 5" descr="C:\Users\sdunn\Documents\Pivotal Corporate\presentation\Misc Assets\icon-CFPushNotification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9783" y="2587110"/>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 descr="C:\Users\sdunn\Documents\Pivotal Corporate\presentation\Misc Assets\icon-networkpush-whi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1421873" y="2593587"/>
            <a:ext cx="361754" cy="361754"/>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9"/>
          <p:cNvGrpSpPr>
            <a:grpSpLocks/>
          </p:cNvGrpSpPr>
          <p:nvPr/>
        </p:nvGrpSpPr>
        <p:grpSpPr bwMode="auto">
          <a:xfrm rot="5400000">
            <a:off x="476445" y="2210979"/>
            <a:ext cx="254603" cy="445494"/>
            <a:chOff x="4042845" y="2197865"/>
            <a:chExt cx="258262" cy="451609"/>
          </a:xfrm>
        </p:grpSpPr>
        <p:sp>
          <p:nvSpPr>
            <p:cNvPr id="38" name="Rounded Rectangle 37"/>
            <p:cNvSpPr/>
            <p:nvPr/>
          </p:nvSpPr>
          <p:spPr>
            <a:xfrm rot="5400000">
              <a:off x="3945373" y="2294360"/>
              <a:ext cx="452096" cy="258132"/>
            </a:xfrm>
            <a:prstGeom prst="roundRect">
              <a:avLst>
                <a:gd name="adj" fmla="val 8914"/>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Rectangle 38"/>
            <p:cNvSpPr/>
            <p:nvPr/>
          </p:nvSpPr>
          <p:spPr>
            <a:xfrm rot="5400000">
              <a:off x="4007259" y="2296331"/>
              <a:ext cx="327020" cy="207288"/>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Oval 39"/>
            <p:cNvSpPr/>
            <p:nvPr/>
          </p:nvSpPr>
          <p:spPr>
            <a:xfrm rot="5400000">
              <a:off x="4148620" y="2583665"/>
              <a:ext cx="45601" cy="46933"/>
            </a:xfrm>
            <a:prstGeom prst="ellipse">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49" name="Group 9"/>
          <p:cNvGrpSpPr>
            <a:grpSpLocks/>
          </p:cNvGrpSpPr>
          <p:nvPr/>
        </p:nvGrpSpPr>
        <p:grpSpPr bwMode="auto">
          <a:xfrm rot="5400000">
            <a:off x="476445" y="2555998"/>
            <a:ext cx="254603" cy="445494"/>
            <a:chOff x="4042845" y="2197865"/>
            <a:chExt cx="258262" cy="451609"/>
          </a:xfrm>
        </p:grpSpPr>
        <p:sp>
          <p:nvSpPr>
            <p:cNvPr id="50" name="Rounded Rectangle 49"/>
            <p:cNvSpPr/>
            <p:nvPr/>
          </p:nvSpPr>
          <p:spPr>
            <a:xfrm rot="5400000">
              <a:off x="3945373" y="2294360"/>
              <a:ext cx="452096" cy="258132"/>
            </a:xfrm>
            <a:prstGeom prst="roundRect">
              <a:avLst>
                <a:gd name="adj" fmla="val 8914"/>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50"/>
            <p:cNvSpPr/>
            <p:nvPr/>
          </p:nvSpPr>
          <p:spPr>
            <a:xfrm rot="5400000">
              <a:off x="4007259" y="2296331"/>
              <a:ext cx="327020" cy="207288"/>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2" name="Oval 51"/>
            <p:cNvSpPr/>
            <p:nvPr/>
          </p:nvSpPr>
          <p:spPr>
            <a:xfrm rot="5400000">
              <a:off x="4148620" y="2583665"/>
              <a:ext cx="45601" cy="46933"/>
            </a:xfrm>
            <a:prstGeom prst="ellipse">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53" name="Group 9"/>
          <p:cNvGrpSpPr>
            <a:grpSpLocks/>
          </p:cNvGrpSpPr>
          <p:nvPr/>
        </p:nvGrpSpPr>
        <p:grpSpPr bwMode="auto">
          <a:xfrm rot="5400000">
            <a:off x="476445" y="2901016"/>
            <a:ext cx="254603" cy="445494"/>
            <a:chOff x="4042845" y="2197865"/>
            <a:chExt cx="258262" cy="451609"/>
          </a:xfrm>
        </p:grpSpPr>
        <p:sp>
          <p:nvSpPr>
            <p:cNvPr id="54" name="Rounded Rectangle 53"/>
            <p:cNvSpPr/>
            <p:nvPr/>
          </p:nvSpPr>
          <p:spPr>
            <a:xfrm rot="5400000">
              <a:off x="3945373" y="2294360"/>
              <a:ext cx="452096" cy="258132"/>
            </a:xfrm>
            <a:prstGeom prst="roundRect">
              <a:avLst>
                <a:gd name="adj" fmla="val 8914"/>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 name="Rectangle 54"/>
            <p:cNvSpPr/>
            <p:nvPr/>
          </p:nvSpPr>
          <p:spPr>
            <a:xfrm rot="5400000">
              <a:off x="4007259" y="2296331"/>
              <a:ext cx="327020" cy="207288"/>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6" name="Oval 55"/>
            <p:cNvSpPr/>
            <p:nvPr/>
          </p:nvSpPr>
          <p:spPr>
            <a:xfrm rot="5400000">
              <a:off x="4148620" y="2583665"/>
              <a:ext cx="45601" cy="46933"/>
            </a:xfrm>
            <a:prstGeom prst="ellipse">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57" name="Straight Arrow Connector 56"/>
          <p:cNvCxnSpPr/>
          <p:nvPr/>
        </p:nvCxnSpPr>
        <p:spPr>
          <a:xfrm>
            <a:off x="6240544" y="1660892"/>
            <a:ext cx="725864" cy="0"/>
          </a:xfrm>
          <a:prstGeom prst="straightConnector1">
            <a:avLst/>
          </a:prstGeom>
          <a:noFill/>
          <a:ln w="25400" cap="flat">
            <a:solidFill>
              <a:schemeClr val="bg1"/>
            </a:solidFill>
            <a:prstDash val="solid"/>
            <a:round/>
            <a:tailEnd type="triangle" w="lg" len="med"/>
          </a:ln>
          <a:effectLst/>
        </p:spPr>
        <p:style>
          <a:lnRef idx="0">
            <a:scrgbClr r="0" g="0" b="0"/>
          </a:lnRef>
          <a:fillRef idx="0">
            <a:scrgbClr r="0" g="0" b="0"/>
          </a:fillRef>
          <a:effectRef idx="0">
            <a:scrgbClr r="0" g="0" b="0"/>
          </a:effectRef>
          <a:fontRef idx="none"/>
        </p:style>
      </p:cxnSp>
      <p:sp>
        <p:nvSpPr>
          <p:cNvPr id="59" name="Rounded Rectangle 58"/>
          <p:cNvSpPr/>
          <p:nvPr/>
        </p:nvSpPr>
        <p:spPr>
          <a:xfrm>
            <a:off x="1866415" y="3472774"/>
            <a:ext cx="6925159" cy="975401"/>
          </a:xfrm>
          <a:prstGeom prst="roundRect">
            <a:avLst>
              <a:gd name="adj" fmla="val 6455"/>
            </a:avLst>
          </a:prstGeom>
          <a:solidFill>
            <a:srgbClr val="059A9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0" rIns="0" bIns="0" numCol="1" spcCol="38100" rtlCol="0" fromWordArt="0" anchor="t" anchorCtr="0" forceAA="0" compatLnSpc="1">
            <a:prstTxWarp prst="textNoShape">
              <a:avLst/>
            </a:prstTxWarp>
            <a:noAutofit/>
          </a:bodyPr>
          <a:lstStyle/>
          <a:p>
            <a:pPr marL="0" marR="0" indent="0" algn="l" defTabSz="914400" rtl="0" fontAlgn="auto" latinLnBrk="1" hangingPunct="0">
              <a:lnSpc>
                <a:spcPct val="100000"/>
              </a:lnSpc>
              <a:spcBef>
                <a:spcPts val="0"/>
              </a:spcBef>
              <a:spcAft>
                <a:spcPts val="0"/>
              </a:spcAft>
              <a:buClrTx/>
              <a:buSzTx/>
              <a:buFontTx/>
              <a:buNone/>
              <a:tabLst/>
            </a:pPr>
            <a:r>
              <a:rPr lang="en-US" sz="1200" b="1" dirty="0" smtClean="0">
                <a:solidFill>
                  <a:schemeClr val="bg1"/>
                </a:solidFill>
              </a:rPr>
              <a:t>MICROSERVICES</a:t>
            </a:r>
            <a:endParaRPr kumimoji="0" lang="en-US" sz="1200" b="1" i="0" u="none" strike="noStrike" cap="none" spc="0" normalizeH="0" baseline="0" dirty="0">
              <a:ln>
                <a:noFill/>
              </a:ln>
              <a:solidFill>
                <a:schemeClr val="bg1"/>
              </a:solidFill>
              <a:effectLst/>
              <a:uFill>
                <a:solidFill>
                  <a:srgbClr val="4D4D4D"/>
                </a:solidFill>
              </a:uFill>
              <a:latin typeface="Arial"/>
              <a:ea typeface="Arial"/>
              <a:cs typeface="Arial"/>
              <a:sym typeface="Arial"/>
            </a:endParaRPr>
          </a:p>
        </p:txBody>
      </p:sp>
      <p:sp>
        <p:nvSpPr>
          <p:cNvPr id="62" name="TextBox 61"/>
          <p:cNvSpPr txBox="1"/>
          <p:nvPr/>
        </p:nvSpPr>
        <p:spPr>
          <a:xfrm>
            <a:off x="1937418" y="4161369"/>
            <a:ext cx="800859"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200" dirty="0" smtClean="0">
                <a:solidFill>
                  <a:schemeClr val="bg1"/>
                </a:solidFill>
              </a:rPr>
              <a:t>Pivotal CF</a:t>
            </a:r>
          </a:p>
        </p:txBody>
      </p:sp>
      <p:pic>
        <p:nvPicPr>
          <p:cNvPr id="63" name="Picture 2" descr="C:\Users\sdunn\Documents\Pivotal Corporate\presentation\Misc Assets\iconpcf-generic.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54966" y="3857166"/>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64" name="pasted-image.png"/>
          <p:cNvPicPr/>
          <p:nvPr/>
        </p:nvPicPr>
        <p:blipFill>
          <a:blip r:embed="rId10">
            <a:extLst/>
          </a:blip>
          <a:stretch>
            <a:fillRect/>
          </a:stretch>
        </p:blipFill>
        <p:spPr>
          <a:xfrm>
            <a:off x="3742169" y="3814366"/>
            <a:ext cx="534854" cy="395505"/>
          </a:xfrm>
          <a:prstGeom prst="rect">
            <a:avLst/>
          </a:prstGeom>
          <a:ln w="12700">
            <a:miter lim="400000"/>
          </a:ln>
        </p:spPr>
      </p:pic>
      <p:pic>
        <p:nvPicPr>
          <p:cNvPr id="65" name="pasted-image.png"/>
          <p:cNvPicPr/>
          <p:nvPr/>
        </p:nvPicPr>
        <p:blipFill>
          <a:blip r:embed="rId11">
            <a:extLst/>
          </a:blip>
          <a:stretch>
            <a:fillRect/>
          </a:stretch>
        </p:blipFill>
        <p:spPr>
          <a:xfrm>
            <a:off x="5174953" y="3814367"/>
            <a:ext cx="414732" cy="393572"/>
          </a:xfrm>
          <a:prstGeom prst="rect">
            <a:avLst/>
          </a:prstGeom>
          <a:ln w="12700">
            <a:miter lim="400000"/>
          </a:ln>
        </p:spPr>
      </p:pic>
      <p:pic>
        <p:nvPicPr>
          <p:cNvPr id="66" name="pasted-image.png"/>
          <p:cNvPicPr/>
          <p:nvPr/>
        </p:nvPicPr>
        <p:blipFill>
          <a:blip r:embed="rId12">
            <a:extLst/>
          </a:blip>
          <a:stretch>
            <a:fillRect/>
          </a:stretch>
        </p:blipFill>
        <p:spPr>
          <a:xfrm>
            <a:off x="6487615" y="3814367"/>
            <a:ext cx="685802" cy="385764"/>
          </a:xfrm>
          <a:prstGeom prst="rect">
            <a:avLst/>
          </a:prstGeom>
          <a:ln w="12700">
            <a:miter lim="400000"/>
          </a:ln>
        </p:spPr>
      </p:pic>
      <p:sp>
        <p:nvSpPr>
          <p:cNvPr id="67" name="TextBox 66"/>
          <p:cNvSpPr txBox="1"/>
          <p:nvPr/>
        </p:nvSpPr>
        <p:spPr>
          <a:xfrm>
            <a:off x="3589129" y="4161882"/>
            <a:ext cx="840934"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200" dirty="0" smtClean="0">
                <a:solidFill>
                  <a:schemeClr val="bg1"/>
                </a:solidFill>
              </a:rPr>
              <a:t>Dashboard</a:t>
            </a:r>
          </a:p>
        </p:txBody>
      </p:sp>
      <p:sp>
        <p:nvSpPr>
          <p:cNvPr id="68" name="TextBox 67"/>
          <p:cNvSpPr txBox="1"/>
          <p:nvPr/>
        </p:nvSpPr>
        <p:spPr>
          <a:xfrm>
            <a:off x="4871282" y="4165478"/>
            <a:ext cx="1022073"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200" dirty="0" smtClean="0">
                <a:solidFill>
                  <a:schemeClr val="bg1"/>
                </a:solidFill>
              </a:rPr>
              <a:t>Analytics App</a:t>
            </a:r>
          </a:p>
        </p:txBody>
      </p:sp>
      <p:sp>
        <p:nvSpPr>
          <p:cNvPr id="69" name="TextBox 68"/>
          <p:cNvSpPr txBox="1"/>
          <p:nvPr/>
        </p:nvSpPr>
        <p:spPr>
          <a:xfrm>
            <a:off x="6460544" y="4165479"/>
            <a:ext cx="739944"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200" dirty="0" smtClean="0">
                <a:solidFill>
                  <a:schemeClr val="bg1"/>
                </a:solidFill>
              </a:rPr>
              <a:t>Simulator</a:t>
            </a:r>
          </a:p>
        </p:txBody>
      </p:sp>
      <p:grpSp>
        <p:nvGrpSpPr>
          <p:cNvPr id="60" name="Group 59"/>
          <p:cNvGrpSpPr/>
          <p:nvPr/>
        </p:nvGrpSpPr>
        <p:grpSpPr>
          <a:xfrm>
            <a:off x="3742169" y="3476829"/>
            <a:ext cx="155642" cy="243191"/>
            <a:chOff x="1210003" y="3472774"/>
            <a:chExt cx="155642" cy="243191"/>
          </a:xfrm>
        </p:grpSpPr>
        <p:cxnSp>
          <p:nvCxnSpPr>
            <p:cNvPr id="58" name="Straight Connector 57"/>
            <p:cNvCxnSpPr/>
            <p:nvPr/>
          </p:nvCxnSpPr>
          <p:spPr>
            <a:xfrm flipV="1">
              <a:off x="1287824" y="3472774"/>
              <a:ext cx="0" cy="184826"/>
            </a:xfrm>
            <a:prstGeom prst="line">
              <a:avLst/>
            </a:prstGeom>
            <a:noFill/>
            <a:ln w="28575" cap="flat">
              <a:solidFill>
                <a:srgbClr val="F16F3B"/>
              </a:solidFill>
              <a:prstDash val="solid"/>
              <a:round/>
            </a:ln>
            <a:effectLst/>
          </p:spPr>
          <p:style>
            <a:lnRef idx="0">
              <a:scrgbClr r="0" g="0" b="0"/>
            </a:lnRef>
            <a:fillRef idx="0">
              <a:scrgbClr r="0" g="0" b="0"/>
            </a:fillRef>
            <a:effectRef idx="0">
              <a:scrgbClr r="0" g="0" b="0"/>
            </a:effectRef>
            <a:fontRef idx="none"/>
          </p:style>
        </p:cxnSp>
        <p:sp>
          <p:nvSpPr>
            <p:cNvPr id="23" name="Oval 22"/>
            <p:cNvSpPr/>
            <p:nvPr/>
          </p:nvSpPr>
          <p:spPr>
            <a:xfrm>
              <a:off x="1210003" y="3560323"/>
              <a:ext cx="155642" cy="155642"/>
            </a:xfrm>
            <a:prstGeom prst="ellipse">
              <a:avLst/>
            </a:prstGeom>
            <a:solidFill>
              <a:srgbClr val="F16F3B"/>
            </a:solidFill>
            <a:ln w="12700" cap="flat">
              <a:solidFill>
                <a:srgbClr val="059A9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grpSp>
      <p:grpSp>
        <p:nvGrpSpPr>
          <p:cNvPr id="74" name="Group 73"/>
          <p:cNvGrpSpPr/>
          <p:nvPr/>
        </p:nvGrpSpPr>
        <p:grpSpPr>
          <a:xfrm>
            <a:off x="4831371" y="3476829"/>
            <a:ext cx="155642" cy="243191"/>
            <a:chOff x="1210003" y="3472774"/>
            <a:chExt cx="155642" cy="243191"/>
          </a:xfrm>
        </p:grpSpPr>
        <p:cxnSp>
          <p:nvCxnSpPr>
            <p:cNvPr id="75" name="Straight Connector 74"/>
            <p:cNvCxnSpPr/>
            <p:nvPr/>
          </p:nvCxnSpPr>
          <p:spPr>
            <a:xfrm flipV="1">
              <a:off x="1287824" y="3472774"/>
              <a:ext cx="0" cy="184826"/>
            </a:xfrm>
            <a:prstGeom prst="line">
              <a:avLst/>
            </a:prstGeom>
            <a:noFill/>
            <a:ln w="28575" cap="flat">
              <a:solidFill>
                <a:srgbClr val="F16F3B"/>
              </a:solidFill>
              <a:prstDash val="solid"/>
              <a:round/>
            </a:ln>
            <a:effectLst/>
          </p:spPr>
          <p:style>
            <a:lnRef idx="0">
              <a:scrgbClr r="0" g="0" b="0"/>
            </a:lnRef>
            <a:fillRef idx="0">
              <a:scrgbClr r="0" g="0" b="0"/>
            </a:fillRef>
            <a:effectRef idx="0">
              <a:scrgbClr r="0" g="0" b="0"/>
            </a:effectRef>
            <a:fontRef idx="none"/>
          </p:style>
        </p:cxnSp>
        <p:sp>
          <p:nvSpPr>
            <p:cNvPr id="76" name="Oval 75"/>
            <p:cNvSpPr/>
            <p:nvPr/>
          </p:nvSpPr>
          <p:spPr>
            <a:xfrm>
              <a:off x="1210003" y="3560323"/>
              <a:ext cx="155642" cy="155642"/>
            </a:xfrm>
            <a:prstGeom prst="ellipse">
              <a:avLst/>
            </a:prstGeom>
            <a:solidFill>
              <a:srgbClr val="F16F3B"/>
            </a:solidFill>
            <a:ln w="12700" cap="flat">
              <a:solidFill>
                <a:srgbClr val="059A9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grpSp>
      <p:grpSp>
        <p:nvGrpSpPr>
          <p:cNvPr id="77" name="Group 76"/>
          <p:cNvGrpSpPr/>
          <p:nvPr/>
        </p:nvGrpSpPr>
        <p:grpSpPr>
          <a:xfrm>
            <a:off x="5375972" y="3476829"/>
            <a:ext cx="155642" cy="243191"/>
            <a:chOff x="1210003" y="3472774"/>
            <a:chExt cx="155642" cy="243191"/>
          </a:xfrm>
        </p:grpSpPr>
        <p:cxnSp>
          <p:nvCxnSpPr>
            <p:cNvPr id="78" name="Straight Connector 77"/>
            <p:cNvCxnSpPr/>
            <p:nvPr/>
          </p:nvCxnSpPr>
          <p:spPr>
            <a:xfrm flipV="1">
              <a:off x="1287824" y="3472774"/>
              <a:ext cx="0" cy="184826"/>
            </a:xfrm>
            <a:prstGeom prst="line">
              <a:avLst/>
            </a:prstGeom>
            <a:noFill/>
            <a:ln w="28575" cap="flat">
              <a:solidFill>
                <a:srgbClr val="F16F3B"/>
              </a:solidFill>
              <a:prstDash val="solid"/>
              <a:round/>
            </a:ln>
            <a:effectLst/>
          </p:spPr>
          <p:style>
            <a:lnRef idx="0">
              <a:scrgbClr r="0" g="0" b="0"/>
            </a:lnRef>
            <a:fillRef idx="0">
              <a:scrgbClr r="0" g="0" b="0"/>
            </a:fillRef>
            <a:effectRef idx="0">
              <a:scrgbClr r="0" g="0" b="0"/>
            </a:effectRef>
            <a:fontRef idx="none"/>
          </p:style>
        </p:cxnSp>
        <p:sp>
          <p:nvSpPr>
            <p:cNvPr id="79" name="Oval 78"/>
            <p:cNvSpPr/>
            <p:nvPr/>
          </p:nvSpPr>
          <p:spPr>
            <a:xfrm>
              <a:off x="1210003" y="3560323"/>
              <a:ext cx="155642" cy="155642"/>
            </a:xfrm>
            <a:prstGeom prst="ellipse">
              <a:avLst/>
            </a:prstGeom>
            <a:solidFill>
              <a:srgbClr val="F16F3B"/>
            </a:solidFill>
            <a:ln w="12700" cap="flat">
              <a:solidFill>
                <a:srgbClr val="059A9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grpSp>
      <p:grpSp>
        <p:nvGrpSpPr>
          <p:cNvPr id="80" name="Group 79"/>
          <p:cNvGrpSpPr/>
          <p:nvPr/>
        </p:nvGrpSpPr>
        <p:grpSpPr>
          <a:xfrm>
            <a:off x="5920573" y="3476829"/>
            <a:ext cx="155642" cy="243191"/>
            <a:chOff x="1210003" y="3472774"/>
            <a:chExt cx="155642" cy="243191"/>
          </a:xfrm>
        </p:grpSpPr>
        <p:cxnSp>
          <p:nvCxnSpPr>
            <p:cNvPr id="81" name="Straight Connector 80"/>
            <p:cNvCxnSpPr/>
            <p:nvPr/>
          </p:nvCxnSpPr>
          <p:spPr>
            <a:xfrm flipV="1">
              <a:off x="1287824" y="3472774"/>
              <a:ext cx="0" cy="184826"/>
            </a:xfrm>
            <a:prstGeom prst="line">
              <a:avLst/>
            </a:prstGeom>
            <a:noFill/>
            <a:ln w="28575" cap="flat">
              <a:solidFill>
                <a:srgbClr val="F16F3B"/>
              </a:solidFill>
              <a:prstDash val="solid"/>
              <a:round/>
            </a:ln>
            <a:effectLst/>
          </p:spPr>
          <p:style>
            <a:lnRef idx="0">
              <a:scrgbClr r="0" g="0" b="0"/>
            </a:lnRef>
            <a:fillRef idx="0">
              <a:scrgbClr r="0" g="0" b="0"/>
            </a:fillRef>
            <a:effectRef idx="0">
              <a:scrgbClr r="0" g="0" b="0"/>
            </a:effectRef>
            <a:fontRef idx="none"/>
          </p:style>
        </p:cxnSp>
        <p:sp>
          <p:nvSpPr>
            <p:cNvPr id="82" name="Oval 81"/>
            <p:cNvSpPr/>
            <p:nvPr/>
          </p:nvSpPr>
          <p:spPr>
            <a:xfrm>
              <a:off x="1210003" y="3560323"/>
              <a:ext cx="155642" cy="155642"/>
            </a:xfrm>
            <a:prstGeom prst="ellipse">
              <a:avLst/>
            </a:prstGeom>
            <a:solidFill>
              <a:srgbClr val="F16F3B"/>
            </a:solidFill>
            <a:ln w="12700" cap="flat">
              <a:solidFill>
                <a:srgbClr val="059A9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grpSp>
      <p:grpSp>
        <p:nvGrpSpPr>
          <p:cNvPr id="83" name="Group 82"/>
          <p:cNvGrpSpPr/>
          <p:nvPr/>
        </p:nvGrpSpPr>
        <p:grpSpPr>
          <a:xfrm>
            <a:off x="6465173" y="3476829"/>
            <a:ext cx="155642" cy="243191"/>
            <a:chOff x="1210003" y="3472774"/>
            <a:chExt cx="155642" cy="243191"/>
          </a:xfrm>
        </p:grpSpPr>
        <p:cxnSp>
          <p:nvCxnSpPr>
            <p:cNvPr id="84" name="Straight Connector 83"/>
            <p:cNvCxnSpPr/>
            <p:nvPr/>
          </p:nvCxnSpPr>
          <p:spPr>
            <a:xfrm flipV="1">
              <a:off x="1287824" y="3472774"/>
              <a:ext cx="0" cy="184826"/>
            </a:xfrm>
            <a:prstGeom prst="line">
              <a:avLst/>
            </a:prstGeom>
            <a:noFill/>
            <a:ln w="28575" cap="flat">
              <a:solidFill>
                <a:srgbClr val="F16F3B"/>
              </a:solidFill>
              <a:prstDash val="solid"/>
              <a:round/>
            </a:ln>
            <a:effectLst/>
          </p:spPr>
          <p:style>
            <a:lnRef idx="0">
              <a:scrgbClr r="0" g="0" b="0"/>
            </a:lnRef>
            <a:fillRef idx="0">
              <a:scrgbClr r="0" g="0" b="0"/>
            </a:fillRef>
            <a:effectRef idx="0">
              <a:scrgbClr r="0" g="0" b="0"/>
            </a:effectRef>
            <a:fontRef idx="none"/>
          </p:style>
        </p:cxnSp>
        <p:sp>
          <p:nvSpPr>
            <p:cNvPr id="85" name="Oval 84"/>
            <p:cNvSpPr/>
            <p:nvPr/>
          </p:nvSpPr>
          <p:spPr>
            <a:xfrm>
              <a:off x="1210003" y="3560323"/>
              <a:ext cx="155642" cy="155642"/>
            </a:xfrm>
            <a:prstGeom prst="ellipse">
              <a:avLst/>
            </a:prstGeom>
            <a:solidFill>
              <a:srgbClr val="F16F3B"/>
            </a:solidFill>
            <a:ln w="12700" cap="flat">
              <a:solidFill>
                <a:srgbClr val="059A9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grpSp>
      <p:grpSp>
        <p:nvGrpSpPr>
          <p:cNvPr id="86" name="Group 85"/>
          <p:cNvGrpSpPr/>
          <p:nvPr/>
        </p:nvGrpSpPr>
        <p:grpSpPr>
          <a:xfrm>
            <a:off x="7009772" y="3476829"/>
            <a:ext cx="155642" cy="243191"/>
            <a:chOff x="1210003" y="3472774"/>
            <a:chExt cx="155642" cy="243191"/>
          </a:xfrm>
        </p:grpSpPr>
        <p:cxnSp>
          <p:nvCxnSpPr>
            <p:cNvPr id="87" name="Straight Connector 86"/>
            <p:cNvCxnSpPr/>
            <p:nvPr/>
          </p:nvCxnSpPr>
          <p:spPr>
            <a:xfrm flipV="1">
              <a:off x="1287824" y="3472774"/>
              <a:ext cx="0" cy="184826"/>
            </a:xfrm>
            <a:prstGeom prst="line">
              <a:avLst/>
            </a:prstGeom>
            <a:noFill/>
            <a:ln w="28575" cap="flat">
              <a:solidFill>
                <a:srgbClr val="F16F3B"/>
              </a:solidFill>
              <a:prstDash val="solid"/>
              <a:round/>
            </a:ln>
            <a:effectLst/>
          </p:spPr>
          <p:style>
            <a:lnRef idx="0">
              <a:scrgbClr r="0" g="0" b="0"/>
            </a:lnRef>
            <a:fillRef idx="0">
              <a:scrgbClr r="0" g="0" b="0"/>
            </a:fillRef>
            <a:effectRef idx="0">
              <a:scrgbClr r="0" g="0" b="0"/>
            </a:effectRef>
            <a:fontRef idx="none"/>
          </p:style>
        </p:cxnSp>
        <p:sp>
          <p:nvSpPr>
            <p:cNvPr id="88" name="Oval 87"/>
            <p:cNvSpPr/>
            <p:nvPr/>
          </p:nvSpPr>
          <p:spPr>
            <a:xfrm>
              <a:off x="1210003" y="3560323"/>
              <a:ext cx="155642" cy="155642"/>
            </a:xfrm>
            <a:prstGeom prst="ellipse">
              <a:avLst/>
            </a:prstGeom>
            <a:solidFill>
              <a:srgbClr val="F16F3B"/>
            </a:solidFill>
            <a:ln w="12700" cap="flat">
              <a:solidFill>
                <a:srgbClr val="059A9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grpSp>
      <p:grpSp>
        <p:nvGrpSpPr>
          <p:cNvPr id="89" name="Group 88"/>
          <p:cNvGrpSpPr/>
          <p:nvPr/>
        </p:nvGrpSpPr>
        <p:grpSpPr>
          <a:xfrm>
            <a:off x="4286770" y="3476829"/>
            <a:ext cx="155642" cy="243191"/>
            <a:chOff x="1210003" y="3472774"/>
            <a:chExt cx="155642" cy="243191"/>
          </a:xfrm>
        </p:grpSpPr>
        <p:cxnSp>
          <p:nvCxnSpPr>
            <p:cNvPr id="90" name="Straight Connector 89"/>
            <p:cNvCxnSpPr/>
            <p:nvPr/>
          </p:nvCxnSpPr>
          <p:spPr>
            <a:xfrm flipV="1">
              <a:off x="1287824" y="3472774"/>
              <a:ext cx="0" cy="184826"/>
            </a:xfrm>
            <a:prstGeom prst="line">
              <a:avLst/>
            </a:prstGeom>
            <a:noFill/>
            <a:ln w="28575" cap="flat">
              <a:solidFill>
                <a:srgbClr val="F16F3B"/>
              </a:solidFill>
              <a:prstDash val="solid"/>
              <a:round/>
            </a:ln>
            <a:effectLst/>
          </p:spPr>
          <p:style>
            <a:lnRef idx="0">
              <a:scrgbClr r="0" g="0" b="0"/>
            </a:lnRef>
            <a:fillRef idx="0">
              <a:scrgbClr r="0" g="0" b="0"/>
            </a:fillRef>
            <a:effectRef idx="0">
              <a:scrgbClr r="0" g="0" b="0"/>
            </a:effectRef>
            <a:fontRef idx="none"/>
          </p:style>
        </p:cxnSp>
        <p:sp>
          <p:nvSpPr>
            <p:cNvPr id="91" name="Oval 90"/>
            <p:cNvSpPr/>
            <p:nvPr/>
          </p:nvSpPr>
          <p:spPr>
            <a:xfrm>
              <a:off x="1210003" y="3560323"/>
              <a:ext cx="155642" cy="155642"/>
            </a:xfrm>
            <a:prstGeom prst="ellipse">
              <a:avLst/>
            </a:prstGeom>
            <a:solidFill>
              <a:srgbClr val="F16F3B"/>
            </a:solidFill>
            <a:ln w="12700" cap="flat">
              <a:solidFill>
                <a:srgbClr val="059A9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grpSp>
      <p:sp>
        <p:nvSpPr>
          <p:cNvPr id="92" name="TextBox 91"/>
          <p:cNvSpPr txBox="1"/>
          <p:nvPr/>
        </p:nvSpPr>
        <p:spPr>
          <a:xfrm>
            <a:off x="7492776" y="3868750"/>
            <a:ext cx="786432"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1200" b="1" dirty="0" err="1" smtClean="0">
                <a:solidFill>
                  <a:schemeClr val="bg1"/>
                </a:solidFill>
              </a:rPr>
              <a:t>IoT</a:t>
            </a:r>
            <a:r>
              <a:rPr lang="en-US" sz="1200" b="1" dirty="0" smtClean="0">
                <a:solidFill>
                  <a:schemeClr val="bg1"/>
                </a:solidFill>
              </a:rPr>
              <a:t> APPS</a:t>
            </a:r>
          </a:p>
        </p:txBody>
      </p:sp>
      <p:cxnSp>
        <p:nvCxnSpPr>
          <p:cNvPr id="93" name="Straight Arrow Connector 92"/>
          <p:cNvCxnSpPr>
            <a:endCxn id="50" idx="1"/>
          </p:cNvCxnSpPr>
          <p:nvPr/>
        </p:nvCxnSpPr>
        <p:spPr>
          <a:xfrm flipH="1">
            <a:off x="826974" y="2778197"/>
            <a:ext cx="551050" cy="0"/>
          </a:xfrm>
          <a:prstGeom prst="straightConnector1">
            <a:avLst/>
          </a:prstGeom>
          <a:noFill/>
          <a:ln w="25400" cap="flat">
            <a:solidFill>
              <a:schemeClr val="bg1"/>
            </a:solidFill>
            <a:prstDash val="solid"/>
            <a:round/>
            <a:tailEnd type="triangle" w="lg" len="med"/>
          </a:ln>
          <a:effectLst/>
        </p:spPr>
        <p:style>
          <a:lnRef idx="0">
            <a:scrgbClr r="0" g="0" b="0"/>
          </a:lnRef>
          <a:fillRef idx="0">
            <a:scrgbClr r="0" g="0" b="0"/>
          </a:fillRef>
          <a:effectRef idx="0">
            <a:scrgbClr r="0" g="0" b="0"/>
          </a:effectRef>
          <a:fontRef idx="none"/>
        </p:style>
      </p:cxnSp>
      <p:cxnSp>
        <p:nvCxnSpPr>
          <p:cNvPr id="96" name="Straight Arrow Connector 95"/>
          <p:cNvCxnSpPr>
            <a:endCxn id="54" idx="1"/>
          </p:cNvCxnSpPr>
          <p:nvPr/>
        </p:nvCxnSpPr>
        <p:spPr>
          <a:xfrm flipH="1">
            <a:off x="826974" y="2911164"/>
            <a:ext cx="551050" cy="212051"/>
          </a:xfrm>
          <a:prstGeom prst="straightConnector1">
            <a:avLst/>
          </a:prstGeom>
          <a:noFill/>
          <a:ln w="25400" cap="flat">
            <a:solidFill>
              <a:schemeClr val="bg1"/>
            </a:solidFill>
            <a:prstDash val="solid"/>
            <a:round/>
            <a:tailEnd type="triangle" w="lg" len="med"/>
          </a:ln>
          <a:effectLst/>
        </p:spPr>
        <p:style>
          <a:lnRef idx="0">
            <a:scrgbClr r="0" g="0" b="0"/>
          </a:lnRef>
          <a:fillRef idx="0">
            <a:scrgbClr r="0" g="0" b="0"/>
          </a:fillRef>
          <a:effectRef idx="0">
            <a:scrgbClr r="0" g="0" b="0"/>
          </a:effectRef>
          <a:fontRef idx="none"/>
        </p:style>
      </p:cxnSp>
      <p:cxnSp>
        <p:nvCxnSpPr>
          <p:cNvPr id="102" name="Straight Arrow Connector 101"/>
          <p:cNvCxnSpPr/>
          <p:nvPr/>
        </p:nvCxnSpPr>
        <p:spPr>
          <a:xfrm flipH="1" flipV="1">
            <a:off x="826975" y="2448867"/>
            <a:ext cx="551050" cy="212051"/>
          </a:xfrm>
          <a:prstGeom prst="straightConnector1">
            <a:avLst/>
          </a:prstGeom>
          <a:noFill/>
          <a:ln w="25400" cap="flat">
            <a:solidFill>
              <a:schemeClr val="bg1"/>
            </a:solidFill>
            <a:prstDash val="solid"/>
            <a:round/>
            <a:tailEnd type="triangle" w="lg" len="med"/>
          </a:ln>
          <a:effectLst/>
        </p:spPr>
        <p:style>
          <a:lnRef idx="0">
            <a:scrgbClr r="0" g="0" b="0"/>
          </a:lnRef>
          <a:fillRef idx="0">
            <a:scrgbClr r="0" g="0" b="0"/>
          </a:fillRef>
          <a:effectRef idx="0">
            <a:scrgbClr r="0" g="0" b="0"/>
          </a:effectRef>
          <a:fontRef idx="none"/>
        </p:style>
      </p:cxnSp>
      <p:cxnSp>
        <p:nvCxnSpPr>
          <p:cNvPr id="104" name="Straight Arrow Connector 103"/>
          <p:cNvCxnSpPr/>
          <p:nvPr/>
        </p:nvCxnSpPr>
        <p:spPr>
          <a:xfrm>
            <a:off x="4944354" y="1085850"/>
            <a:ext cx="1309449" cy="0"/>
          </a:xfrm>
          <a:prstGeom prst="straightConnector1">
            <a:avLst/>
          </a:prstGeom>
          <a:noFill/>
          <a:ln w="25400" cap="flat">
            <a:solidFill>
              <a:schemeClr val="bg1"/>
            </a:solidFill>
            <a:prstDash val="solid"/>
            <a:round/>
            <a:tailEnd type="triangle" w="lg" len="med"/>
          </a:ln>
          <a:effectLst/>
        </p:spPr>
        <p:style>
          <a:lnRef idx="0">
            <a:scrgbClr r="0" g="0" b="0"/>
          </a:lnRef>
          <a:fillRef idx="0">
            <a:scrgbClr r="0" g="0" b="0"/>
          </a:fillRef>
          <a:effectRef idx="0">
            <a:scrgbClr r="0" g="0" b="0"/>
          </a:effectRef>
          <a:fontRef idx="none"/>
        </p:style>
      </p:cxnSp>
      <p:grpSp>
        <p:nvGrpSpPr>
          <p:cNvPr id="98" name="Group 97"/>
          <p:cNvGrpSpPr/>
          <p:nvPr/>
        </p:nvGrpSpPr>
        <p:grpSpPr>
          <a:xfrm>
            <a:off x="3789538" y="947351"/>
            <a:ext cx="1115904" cy="287575"/>
            <a:chOff x="3818722" y="947351"/>
            <a:chExt cx="1115904" cy="287575"/>
          </a:xfrm>
        </p:grpSpPr>
        <p:pic>
          <p:nvPicPr>
            <p:cNvPr id="8198" name="Picture 6" descr="C:\Users\sdunn\Documents\Pivotal Corporate\presentation\Misc Assets\icon-rabbi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8722" y="960606"/>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06" name="TextBox 105"/>
            <p:cNvSpPr txBox="1"/>
            <p:nvPr/>
          </p:nvSpPr>
          <p:spPr>
            <a:xfrm>
              <a:off x="4108119" y="947351"/>
              <a:ext cx="826507"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chemeClr val="bg1"/>
                  </a:solidFill>
                  <a:effectLst/>
                  <a:uFill>
                    <a:solidFill>
                      <a:srgbClr val="4D4D4D"/>
                    </a:solidFill>
                  </a:uFill>
                  <a:latin typeface="Arial"/>
                  <a:ea typeface="Arial"/>
                  <a:cs typeface="Arial"/>
                  <a:sym typeface="Arial"/>
                </a:rPr>
                <a:t>Rabbit</a:t>
              </a:r>
              <a:r>
                <a:rPr kumimoji="0" lang="en-US" sz="1200" b="0" i="0" u="none" strike="noStrike" cap="none" spc="0" normalizeH="0" dirty="0" smtClean="0">
                  <a:ln>
                    <a:noFill/>
                  </a:ln>
                  <a:solidFill>
                    <a:schemeClr val="bg1"/>
                  </a:solidFill>
                  <a:effectLst/>
                  <a:uFill>
                    <a:solidFill>
                      <a:srgbClr val="4D4D4D"/>
                    </a:solidFill>
                  </a:uFill>
                  <a:latin typeface="Arial"/>
                  <a:ea typeface="Arial"/>
                  <a:cs typeface="Arial"/>
                  <a:sym typeface="Arial"/>
                </a:rPr>
                <a:t> MQ</a:t>
              </a:r>
              <a:endParaRPr kumimoji="0" lang="en-US" sz="1200" b="0" i="0" u="none" strike="noStrike" cap="none" spc="0" normalizeH="0" baseline="0" dirty="0">
                <a:ln>
                  <a:noFill/>
                </a:ln>
                <a:solidFill>
                  <a:schemeClr val="bg1"/>
                </a:solidFill>
                <a:effectLst/>
                <a:uFill>
                  <a:solidFill>
                    <a:srgbClr val="4D4D4D"/>
                  </a:solidFill>
                </a:uFill>
                <a:latin typeface="Arial"/>
                <a:ea typeface="Arial"/>
                <a:cs typeface="Arial"/>
                <a:sym typeface="Arial"/>
              </a:endParaRPr>
            </a:p>
          </p:txBody>
        </p:sp>
      </p:grpSp>
      <p:cxnSp>
        <p:nvCxnSpPr>
          <p:cNvPr id="109" name="Straight Arrow Connector 108"/>
          <p:cNvCxnSpPr/>
          <p:nvPr/>
        </p:nvCxnSpPr>
        <p:spPr>
          <a:xfrm>
            <a:off x="2385417" y="1088687"/>
            <a:ext cx="1309449" cy="0"/>
          </a:xfrm>
          <a:prstGeom prst="straightConnector1">
            <a:avLst/>
          </a:prstGeom>
          <a:noFill/>
          <a:ln w="25400" cap="flat">
            <a:solidFill>
              <a:schemeClr val="bg1"/>
            </a:solidFill>
            <a:prstDash val="solid"/>
            <a:round/>
            <a:tailEnd type="triangle" w="lg" len="med"/>
          </a:ln>
          <a:effectLst/>
        </p:spPr>
        <p:style>
          <a:lnRef idx="0">
            <a:scrgbClr r="0" g="0" b="0"/>
          </a:lnRef>
          <a:fillRef idx="0">
            <a:scrgbClr r="0" g="0" b="0"/>
          </a:fillRef>
          <a:effectRef idx="0">
            <a:scrgbClr r="0" g="0" b="0"/>
          </a:effectRef>
          <a:fontRef idx="none"/>
        </p:style>
      </p:cxnSp>
      <p:sp>
        <p:nvSpPr>
          <p:cNvPr id="111" name="TextBox 110"/>
          <p:cNvSpPr txBox="1"/>
          <p:nvPr/>
        </p:nvSpPr>
        <p:spPr>
          <a:xfrm>
            <a:off x="1362535" y="2944272"/>
            <a:ext cx="518731"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1200" b="1" i="0" u="none" strike="noStrike" cap="none" spc="0" normalizeH="0" baseline="0" dirty="0" smtClean="0">
                <a:ln>
                  <a:noFill/>
                </a:ln>
                <a:solidFill>
                  <a:schemeClr val="bg1"/>
                </a:solidFill>
                <a:effectLst/>
                <a:uFill>
                  <a:solidFill>
                    <a:srgbClr val="4D4D4D"/>
                  </a:solidFill>
                </a:uFill>
                <a:latin typeface="Arial"/>
                <a:ea typeface="Arial"/>
                <a:cs typeface="Arial"/>
                <a:sym typeface="Arial"/>
              </a:rPr>
              <a:t>PUSH</a:t>
            </a:r>
            <a:endParaRPr kumimoji="0" lang="en-US" sz="1200" b="1" i="0" u="none" strike="noStrike" cap="none" spc="0" normalizeH="0" baseline="0" dirty="0">
              <a:ln>
                <a:noFill/>
              </a:ln>
              <a:solidFill>
                <a:schemeClr val="bg1"/>
              </a:solidFill>
              <a:effectLst/>
              <a:uFill>
                <a:solidFill>
                  <a:srgbClr val="4D4D4D"/>
                </a:solidFill>
              </a:uFill>
              <a:latin typeface="Arial"/>
              <a:ea typeface="Arial"/>
              <a:cs typeface="Arial"/>
              <a:sym typeface="Arial"/>
            </a:endParaRPr>
          </a:p>
        </p:txBody>
      </p:sp>
      <p:cxnSp>
        <p:nvCxnSpPr>
          <p:cNvPr id="112" name="Straight Arrow Connector 111"/>
          <p:cNvCxnSpPr/>
          <p:nvPr/>
        </p:nvCxnSpPr>
        <p:spPr>
          <a:xfrm flipH="1">
            <a:off x="3477984" y="2777555"/>
            <a:ext cx="352379" cy="0"/>
          </a:xfrm>
          <a:prstGeom prst="straightConnector1">
            <a:avLst/>
          </a:prstGeom>
          <a:noFill/>
          <a:ln w="25400" cap="flat">
            <a:solidFill>
              <a:schemeClr val="bg1"/>
            </a:solidFill>
            <a:prstDash val="solid"/>
            <a:round/>
            <a:tailEnd type="triangle" w="lg" len="med"/>
          </a:ln>
          <a:effectLst/>
        </p:spPr>
        <p:style>
          <a:lnRef idx="0">
            <a:scrgbClr r="0" g="0" b="0"/>
          </a:lnRef>
          <a:fillRef idx="0">
            <a:scrgbClr r="0" g="0" b="0"/>
          </a:fillRef>
          <a:effectRef idx="0">
            <a:scrgbClr r="0" g="0" b="0"/>
          </a:effectRef>
          <a:fontRef idx="none"/>
        </p:style>
      </p:cxnSp>
      <p:cxnSp>
        <p:nvCxnSpPr>
          <p:cNvPr id="114" name="Straight Arrow Connector 113"/>
          <p:cNvCxnSpPr/>
          <p:nvPr/>
        </p:nvCxnSpPr>
        <p:spPr>
          <a:xfrm flipV="1">
            <a:off x="7885992" y="3221269"/>
            <a:ext cx="0" cy="246439"/>
          </a:xfrm>
          <a:prstGeom prst="straightConnector1">
            <a:avLst/>
          </a:prstGeom>
          <a:noFill/>
          <a:ln w="25400" cap="flat">
            <a:solidFill>
              <a:schemeClr val="bg1"/>
            </a:solidFill>
            <a:prstDash val="solid"/>
            <a:round/>
            <a:tailEnd type="triangle" w="lg" len="med"/>
          </a:ln>
          <a:effectLst/>
        </p:spPr>
        <p:style>
          <a:lnRef idx="0">
            <a:scrgbClr r="0" g="0" b="0"/>
          </a:lnRef>
          <a:fillRef idx="0">
            <a:scrgbClr r="0" g="0" b="0"/>
          </a:fillRef>
          <a:effectRef idx="0">
            <a:scrgbClr r="0" g="0" b="0"/>
          </a:effectRef>
          <a:fontRef idx="none"/>
        </p:style>
      </p:cxnSp>
      <p:cxnSp>
        <p:nvCxnSpPr>
          <p:cNvPr id="116" name="Straight Arrow Connector 115"/>
          <p:cNvCxnSpPr/>
          <p:nvPr/>
        </p:nvCxnSpPr>
        <p:spPr>
          <a:xfrm flipV="1">
            <a:off x="5049664" y="3227349"/>
            <a:ext cx="0" cy="246439"/>
          </a:xfrm>
          <a:prstGeom prst="straightConnector1">
            <a:avLst/>
          </a:prstGeom>
          <a:noFill/>
          <a:ln w="25400" cap="flat">
            <a:solidFill>
              <a:schemeClr val="bg1"/>
            </a:solidFill>
            <a:prstDash val="solid"/>
            <a:round/>
            <a:tailEnd type="triangle" w="lg" len="med"/>
          </a:ln>
          <a:effectLst/>
        </p:spPr>
        <p:style>
          <a:lnRef idx="0">
            <a:scrgbClr r="0" g="0" b="0"/>
          </a:lnRef>
          <a:fillRef idx="0">
            <a:scrgbClr r="0" g="0" b="0"/>
          </a:fillRef>
          <a:effectRef idx="0">
            <a:scrgbClr r="0" g="0" b="0"/>
          </a:effectRef>
          <a:fontRef idx="none"/>
        </p:style>
      </p:cxnSp>
      <p:cxnSp>
        <p:nvCxnSpPr>
          <p:cNvPr id="117" name="Straight Arrow Connector 116"/>
          <p:cNvCxnSpPr/>
          <p:nvPr/>
        </p:nvCxnSpPr>
        <p:spPr>
          <a:xfrm flipV="1">
            <a:off x="7885992" y="2099507"/>
            <a:ext cx="0" cy="246439"/>
          </a:xfrm>
          <a:prstGeom prst="straightConnector1">
            <a:avLst/>
          </a:prstGeom>
          <a:noFill/>
          <a:ln w="25400" cap="flat">
            <a:solidFill>
              <a:schemeClr val="bg1"/>
            </a:solidFill>
            <a:prstDash val="solid"/>
            <a:round/>
            <a:headEnd type="triangle" w="lg" len="med"/>
            <a:tailEnd type="triangle" w="lg" len="med"/>
          </a:ln>
          <a:effectLst/>
        </p:spPr>
        <p:style>
          <a:lnRef idx="0">
            <a:scrgbClr r="0" g="0" b="0"/>
          </a:lnRef>
          <a:fillRef idx="0">
            <a:scrgbClr r="0" g="0" b="0"/>
          </a:fillRef>
          <a:effectRef idx="0">
            <a:scrgbClr r="0" g="0" b="0"/>
          </a:effectRef>
          <a:fontRef idx="none"/>
        </p:style>
      </p:cxnSp>
      <p:cxnSp>
        <p:nvCxnSpPr>
          <p:cNvPr id="118" name="Straight Arrow Connector 117"/>
          <p:cNvCxnSpPr/>
          <p:nvPr/>
        </p:nvCxnSpPr>
        <p:spPr>
          <a:xfrm flipV="1">
            <a:off x="5049664" y="2102767"/>
            <a:ext cx="0" cy="246439"/>
          </a:xfrm>
          <a:prstGeom prst="straightConnector1">
            <a:avLst/>
          </a:prstGeom>
          <a:noFill/>
          <a:ln w="25400" cap="flat">
            <a:solidFill>
              <a:schemeClr val="bg1"/>
            </a:solidFill>
            <a:prstDash val="solid"/>
            <a:round/>
            <a:headEnd type="triangle" w="lg" len="med"/>
            <a:tailEnd type="none" w="lg" len="med"/>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770167041"/>
      </p:ext>
    </p:extLst>
  </p:cSld>
  <p:clrMapOvr>
    <a:masterClrMapping/>
  </p:clrMapOvr>
  <p:transition xmlns:p14="http://schemas.microsoft.com/office/powerpoint/2010/main" spd="med" advClick="0" advTm="0"/>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381000" y="2156504"/>
            <a:ext cx="1014167" cy="523531"/>
          </a:xfrm>
          <a:prstGeom prst="roundRect">
            <a:avLst>
              <a:gd name="adj" fmla="val 7550"/>
            </a:avLst>
          </a:prstGeom>
          <a:solidFill>
            <a:srgbClr val="059A9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3" name="Shape 1180"/>
          <p:cNvSpPr/>
          <p:nvPr/>
        </p:nvSpPr>
        <p:spPr>
          <a:xfrm>
            <a:off x="381000" y="3355942"/>
            <a:ext cx="2392066" cy="1101660"/>
          </a:xfrm>
          <a:prstGeom prst="rect">
            <a:avLst/>
          </a:prstGeom>
          <a:ln w="12700">
            <a:miter lim="400000"/>
          </a:ln>
          <a:effectLst/>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i="1" dirty="0">
                <a:solidFill>
                  <a:srgbClr val="00CABB"/>
                </a:solidFill>
                <a:latin typeface="Avenir Next Demi Bold"/>
                <a:ea typeface="Avenir Next Demi Bold"/>
                <a:cs typeface="Avenir Next Demi Bold"/>
                <a:sym typeface="Avenir Next Demi Bold"/>
              </a:rPr>
              <a:t>Horizontally Scalable</a:t>
            </a:r>
          </a:p>
          <a:p>
            <a:pPr lvl="0">
              <a:defRPr>
                <a:solidFill>
                  <a:srgbClr val="000000"/>
                </a:solidFill>
                <a:uFillTx/>
              </a:defRPr>
            </a:pPr>
            <a:r>
              <a:rPr i="1" dirty="0">
                <a:solidFill>
                  <a:srgbClr val="00CABB"/>
                </a:solidFill>
                <a:latin typeface="Avenir Next Demi Bold"/>
                <a:ea typeface="Avenir Next Demi Bold"/>
                <a:cs typeface="Avenir Next Demi Bold"/>
                <a:sym typeface="Avenir Next Demi Bold"/>
              </a:rPr>
              <a:t>Fault Tolerant</a:t>
            </a:r>
          </a:p>
          <a:p>
            <a:pPr lvl="0">
              <a:defRPr>
                <a:solidFill>
                  <a:srgbClr val="000000"/>
                </a:solidFill>
                <a:uFillTx/>
              </a:defRPr>
            </a:pPr>
            <a:r>
              <a:rPr i="1" dirty="0">
                <a:solidFill>
                  <a:srgbClr val="00CABB"/>
                </a:solidFill>
                <a:latin typeface="Avenir Next Demi Bold"/>
                <a:ea typeface="Avenir Next Demi Bold"/>
                <a:cs typeface="Avenir Next Demi Bold"/>
                <a:sym typeface="Avenir Next Demi Bold"/>
              </a:rPr>
              <a:t>Extensible</a:t>
            </a:r>
          </a:p>
          <a:p>
            <a:pPr lvl="0">
              <a:defRPr>
                <a:solidFill>
                  <a:srgbClr val="000000"/>
                </a:solidFill>
                <a:uFillTx/>
              </a:defRPr>
            </a:pPr>
            <a:r>
              <a:rPr i="1" dirty="0">
                <a:solidFill>
                  <a:srgbClr val="00CABB"/>
                </a:solidFill>
                <a:latin typeface="Avenir Next Demi Bold"/>
                <a:ea typeface="Avenir Next Demi Bold"/>
                <a:cs typeface="Avenir Next Demi Bold"/>
                <a:sym typeface="Avenir Next Demi Bold"/>
              </a:rPr>
              <a:t>Open-Source</a:t>
            </a:r>
          </a:p>
        </p:txBody>
      </p:sp>
      <p:pic>
        <p:nvPicPr>
          <p:cNvPr id="6" name="Picture 3" descr="C:\Users\sdunn\Documents\Pivotal Corporate\presentation\Misc Assets\icon-networkpush-whi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658" y="2237392"/>
            <a:ext cx="361754" cy="3617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sdunn\Documents\Pivotal Corporate\presentation\Misc Assets\icon-carfront-wh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434" y="2204938"/>
            <a:ext cx="426661" cy="42666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9"/>
          <p:cNvGrpSpPr>
            <a:grpSpLocks/>
          </p:cNvGrpSpPr>
          <p:nvPr/>
        </p:nvGrpSpPr>
        <p:grpSpPr bwMode="auto">
          <a:xfrm>
            <a:off x="604767" y="913742"/>
            <a:ext cx="566631" cy="991468"/>
            <a:chOff x="4042845" y="2197865"/>
            <a:chExt cx="258262" cy="451609"/>
          </a:xfrm>
        </p:grpSpPr>
        <p:sp>
          <p:nvSpPr>
            <p:cNvPr id="10" name="Rounded Rectangle 9"/>
            <p:cNvSpPr/>
            <p:nvPr/>
          </p:nvSpPr>
          <p:spPr>
            <a:xfrm rot="5400000">
              <a:off x="3945373" y="2294360"/>
              <a:ext cx="452096" cy="258132"/>
            </a:xfrm>
            <a:prstGeom prst="roundRect">
              <a:avLst>
                <a:gd name="adj" fmla="val 8914"/>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Rectangle 10"/>
            <p:cNvSpPr/>
            <p:nvPr/>
          </p:nvSpPr>
          <p:spPr>
            <a:xfrm rot="5400000">
              <a:off x="4007259" y="2296331"/>
              <a:ext cx="327020" cy="207288"/>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Oval 11"/>
            <p:cNvSpPr/>
            <p:nvPr/>
          </p:nvSpPr>
          <p:spPr>
            <a:xfrm rot="5400000">
              <a:off x="4148620" y="2583665"/>
              <a:ext cx="45601" cy="46933"/>
            </a:xfrm>
            <a:prstGeom prst="ellipse">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3" name="Rounded Rectangle 12"/>
          <p:cNvSpPr/>
          <p:nvPr/>
        </p:nvSpPr>
        <p:spPr>
          <a:xfrm>
            <a:off x="1857043" y="428163"/>
            <a:ext cx="4111529" cy="1436526"/>
          </a:xfrm>
          <a:prstGeom prst="roundRect">
            <a:avLst>
              <a:gd name="adj" fmla="val 3174"/>
            </a:avLst>
          </a:prstGeom>
          <a:solidFill>
            <a:srgbClr val="059A9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no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1200" b="1" i="0" u="none" strike="noStrike" cap="none" spc="0" normalizeH="0" baseline="0" dirty="0" smtClean="0">
                <a:ln>
                  <a:noFill/>
                </a:ln>
                <a:solidFill>
                  <a:schemeClr val="bg1"/>
                </a:solidFill>
                <a:effectLst/>
                <a:uFill>
                  <a:solidFill>
                    <a:srgbClr val="4D4D4D"/>
                  </a:solidFill>
                </a:uFill>
                <a:latin typeface="Arial"/>
                <a:ea typeface="Arial"/>
                <a:cs typeface="Arial"/>
                <a:sym typeface="Arial"/>
              </a:rPr>
              <a:t>STREAM PROCESSING</a:t>
            </a:r>
            <a:endParaRPr kumimoji="0" lang="en-US" sz="1200" b="1" i="0" u="none" strike="noStrike" cap="none" spc="0" normalizeH="0" baseline="0" dirty="0">
              <a:ln>
                <a:noFill/>
              </a:ln>
              <a:solidFill>
                <a:schemeClr val="bg1"/>
              </a:solidFill>
              <a:effectLst/>
              <a:uFill>
                <a:solidFill>
                  <a:srgbClr val="4D4D4D"/>
                </a:solidFill>
              </a:uFill>
              <a:latin typeface="Arial"/>
              <a:ea typeface="Arial"/>
              <a:cs typeface="Arial"/>
              <a:sym typeface="Arial"/>
            </a:endParaRPr>
          </a:p>
        </p:txBody>
      </p:sp>
      <p:pic>
        <p:nvPicPr>
          <p:cNvPr id="14" name="Picture 25" descr="C:\Users\sdunn\Documents\Pivotal Corporate\presentation\Misc Assets\icon-x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7662" y="627430"/>
            <a:ext cx="362499" cy="36249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013291" y="960803"/>
            <a:ext cx="791240"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chemeClr val="bg1"/>
                </a:solidFill>
                <a:effectLst/>
                <a:uFill>
                  <a:solidFill>
                    <a:srgbClr val="4D4D4D"/>
                  </a:solidFill>
                </a:uFill>
                <a:latin typeface="Arial"/>
                <a:ea typeface="Arial"/>
                <a:cs typeface="Arial"/>
                <a:sym typeface="Arial"/>
              </a:rPr>
              <a:t>Spring XD</a:t>
            </a:r>
            <a:endParaRPr kumimoji="0" lang="en-US" sz="1200" b="0" i="0" u="none" strike="noStrike" cap="none" spc="0" normalizeH="0" baseline="0" dirty="0">
              <a:ln>
                <a:noFill/>
              </a:ln>
              <a:solidFill>
                <a:schemeClr val="bg1"/>
              </a:solidFill>
              <a:effectLst/>
              <a:uFill>
                <a:solidFill>
                  <a:srgbClr val="4D4D4D"/>
                </a:solidFill>
              </a:uFill>
              <a:latin typeface="Arial"/>
              <a:ea typeface="Arial"/>
              <a:cs typeface="Arial"/>
              <a:sym typeface="Arial"/>
            </a:endParaRPr>
          </a:p>
        </p:txBody>
      </p:sp>
      <p:cxnSp>
        <p:nvCxnSpPr>
          <p:cNvPr id="16" name="Straight Arrow Connector 15"/>
          <p:cNvCxnSpPr/>
          <p:nvPr/>
        </p:nvCxnSpPr>
        <p:spPr>
          <a:xfrm>
            <a:off x="4646781" y="234206"/>
            <a:ext cx="1309449" cy="0"/>
          </a:xfrm>
          <a:prstGeom prst="straightConnector1">
            <a:avLst/>
          </a:prstGeom>
          <a:noFill/>
          <a:ln w="25400" cap="flat">
            <a:solidFill>
              <a:schemeClr val="bg1"/>
            </a:solidFill>
            <a:prstDash val="solid"/>
            <a:round/>
            <a:tailEnd type="triangle" w="lg" len="med"/>
          </a:ln>
          <a:effectLst/>
        </p:spPr>
        <p:style>
          <a:lnRef idx="0">
            <a:scrgbClr r="0" g="0" b="0"/>
          </a:lnRef>
          <a:fillRef idx="0">
            <a:scrgbClr r="0" g="0" b="0"/>
          </a:fillRef>
          <a:effectRef idx="0">
            <a:scrgbClr r="0" g="0" b="0"/>
          </a:effectRef>
          <a:fontRef idx="none"/>
        </p:style>
      </p:cxnSp>
      <p:grpSp>
        <p:nvGrpSpPr>
          <p:cNvPr id="17" name="Group 16"/>
          <p:cNvGrpSpPr/>
          <p:nvPr/>
        </p:nvGrpSpPr>
        <p:grpSpPr>
          <a:xfrm>
            <a:off x="3354855" y="95707"/>
            <a:ext cx="1115904" cy="287575"/>
            <a:chOff x="3818722" y="947351"/>
            <a:chExt cx="1115904" cy="287575"/>
          </a:xfrm>
        </p:grpSpPr>
        <p:pic>
          <p:nvPicPr>
            <p:cNvPr id="18" name="Picture 6" descr="C:\Users\sdunn\Documents\Pivotal Corporate\presentation\Misc Assets\icon-rabb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8722" y="960606"/>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4108119" y="947351"/>
              <a:ext cx="826507"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chemeClr val="bg1"/>
                  </a:solidFill>
                  <a:effectLst/>
                  <a:uFill>
                    <a:solidFill>
                      <a:srgbClr val="4D4D4D"/>
                    </a:solidFill>
                  </a:uFill>
                  <a:latin typeface="Arial"/>
                  <a:ea typeface="Arial"/>
                  <a:cs typeface="Arial"/>
                  <a:sym typeface="Arial"/>
                </a:rPr>
                <a:t>Rabbit</a:t>
              </a:r>
              <a:r>
                <a:rPr kumimoji="0" lang="en-US" sz="1200" b="0" i="0" u="none" strike="noStrike" cap="none" spc="0" normalizeH="0" dirty="0" smtClean="0">
                  <a:ln>
                    <a:noFill/>
                  </a:ln>
                  <a:solidFill>
                    <a:schemeClr val="bg1"/>
                  </a:solidFill>
                  <a:effectLst/>
                  <a:uFill>
                    <a:solidFill>
                      <a:srgbClr val="4D4D4D"/>
                    </a:solidFill>
                  </a:uFill>
                  <a:latin typeface="Arial"/>
                  <a:ea typeface="Arial"/>
                  <a:cs typeface="Arial"/>
                  <a:sym typeface="Arial"/>
                </a:rPr>
                <a:t> MQ</a:t>
              </a:r>
              <a:endParaRPr kumimoji="0" lang="en-US" sz="1200" b="0" i="0" u="none" strike="noStrike" cap="none" spc="0" normalizeH="0" baseline="0" dirty="0">
                <a:ln>
                  <a:noFill/>
                </a:ln>
                <a:solidFill>
                  <a:schemeClr val="bg1"/>
                </a:solidFill>
                <a:effectLst/>
                <a:uFill>
                  <a:solidFill>
                    <a:srgbClr val="4D4D4D"/>
                  </a:solidFill>
                </a:uFill>
                <a:latin typeface="Arial"/>
                <a:ea typeface="Arial"/>
                <a:cs typeface="Arial"/>
                <a:sym typeface="Arial"/>
              </a:endParaRPr>
            </a:p>
          </p:txBody>
        </p:sp>
      </p:grpSp>
      <p:cxnSp>
        <p:nvCxnSpPr>
          <p:cNvPr id="20" name="Straight Arrow Connector 19"/>
          <p:cNvCxnSpPr/>
          <p:nvPr/>
        </p:nvCxnSpPr>
        <p:spPr>
          <a:xfrm>
            <a:off x="1866906" y="237043"/>
            <a:ext cx="1309449" cy="0"/>
          </a:xfrm>
          <a:prstGeom prst="straightConnector1">
            <a:avLst/>
          </a:prstGeom>
          <a:noFill/>
          <a:ln w="25400" cap="flat">
            <a:solidFill>
              <a:schemeClr val="bg1"/>
            </a:solidFill>
            <a:prstDash val="solid"/>
            <a:round/>
            <a:tailEnd type="triangle" w="lg" len="med"/>
          </a:ln>
          <a:effectLst/>
        </p:spPr>
        <p:style>
          <a:lnRef idx="0">
            <a:scrgbClr r="0" g="0" b="0"/>
          </a:lnRef>
          <a:fillRef idx="0">
            <a:scrgbClr r="0" g="0" b="0"/>
          </a:fillRef>
          <a:effectRef idx="0">
            <a:scrgbClr r="0" g="0" b="0"/>
          </a:effectRef>
          <a:fontRef idx="none"/>
        </p:style>
      </p:cxnSp>
      <p:sp>
        <p:nvSpPr>
          <p:cNvPr id="21" name="Rounded Rectangle 20"/>
          <p:cNvSpPr/>
          <p:nvPr/>
        </p:nvSpPr>
        <p:spPr>
          <a:xfrm>
            <a:off x="6964589" y="947908"/>
            <a:ext cx="1825167" cy="914400"/>
          </a:xfrm>
          <a:prstGeom prst="roundRect">
            <a:avLst>
              <a:gd name="adj" fmla="val 6455"/>
            </a:avLst>
          </a:prstGeom>
          <a:solidFill>
            <a:srgbClr val="059A9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200" b="1" dirty="0" smtClean="0">
                <a:solidFill>
                  <a:schemeClr val="bg1"/>
                </a:solidFill>
              </a:rPr>
              <a:t>DATA LAKE</a:t>
            </a:r>
            <a:endParaRPr kumimoji="0" lang="en-US" sz="1200" b="1" i="0" u="none" strike="noStrike" cap="none" spc="0" normalizeH="0" baseline="0" dirty="0">
              <a:ln>
                <a:noFill/>
              </a:ln>
              <a:solidFill>
                <a:schemeClr val="bg1"/>
              </a:solidFill>
              <a:effectLst/>
              <a:uFill>
                <a:solidFill>
                  <a:srgbClr val="4D4D4D"/>
                </a:solidFill>
              </a:uFill>
              <a:latin typeface="Arial"/>
              <a:ea typeface="Arial"/>
              <a:cs typeface="Arial"/>
              <a:sym typeface="Arial"/>
            </a:endParaRPr>
          </a:p>
        </p:txBody>
      </p:sp>
      <p:pic>
        <p:nvPicPr>
          <p:cNvPr id="22" name="Picture 4" descr="C:\Users\sdunn\Documents\Pivotal Corporate\presentation\Misc Assets\icon-h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4292" y="1154608"/>
            <a:ext cx="365760" cy="36576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7468728" y="1493871"/>
            <a:ext cx="816888"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200" dirty="0" smtClean="0">
                <a:solidFill>
                  <a:schemeClr val="bg1"/>
                </a:solidFill>
              </a:rPr>
              <a:t>Pivotal HD</a:t>
            </a:r>
            <a:endParaRPr kumimoji="0" lang="en-US" sz="1200" b="0" i="0" u="none" strike="noStrike" cap="none" spc="0" normalizeH="0" baseline="0" dirty="0">
              <a:ln>
                <a:noFill/>
              </a:ln>
              <a:solidFill>
                <a:schemeClr val="bg1"/>
              </a:solidFill>
              <a:effectLst/>
              <a:uFill>
                <a:solidFill>
                  <a:srgbClr val="4D4D4D"/>
                </a:solidFill>
              </a:uFill>
              <a:latin typeface="Arial"/>
              <a:ea typeface="Arial"/>
              <a:cs typeface="Arial"/>
              <a:sym typeface="Arial"/>
            </a:endParaRPr>
          </a:p>
        </p:txBody>
      </p:sp>
      <p:sp>
        <p:nvSpPr>
          <p:cNvPr id="24" name="Rounded Rectangle 23"/>
          <p:cNvSpPr/>
          <p:nvPr/>
        </p:nvSpPr>
        <p:spPr>
          <a:xfrm>
            <a:off x="6966408" y="2032252"/>
            <a:ext cx="1825167" cy="914400"/>
          </a:xfrm>
          <a:prstGeom prst="roundRect">
            <a:avLst>
              <a:gd name="adj" fmla="val 6455"/>
            </a:avLst>
          </a:prstGeom>
          <a:solidFill>
            <a:srgbClr val="059A9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200" b="1" dirty="0" smtClean="0">
                <a:solidFill>
                  <a:schemeClr val="bg1"/>
                </a:solidFill>
              </a:rPr>
              <a:t>ADVANCED ANALYTICS</a:t>
            </a:r>
            <a:endParaRPr kumimoji="0" lang="en-US" sz="1200" b="1" i="0" u="none" strike="noStrike" cap="none" spc="0" normalizeH="0" baseline="0" dirty="0">
              <a:ln>
                <a:noFill/>
              </a:ln>
              <a:solidFill>
                <a:schemeClr val="bg1"/>
              </a:solidFill>
              <a:effectLst/>
              <a:uFill>
                <a:solidFill>
                  <a:srgbClr val="4D4D4D"/>
                </a:solidFill>
              </a:uFill>
              <a:latin typeface="Arial"/>
              <a:ea typeface="Arial"/>
              <a:cs typeface="Arial"/>
              <a:sym typeface="Arial"/>
            </a:endParaRPr>
          </a:p>
        </p:txBody>
      </p:sp>
      <p:sp>
        <p:nvSpPr>
          <p:cNvPr id="25" name="TextBox 24"/>
          <p:cNvSpPr txBox="1"/>
          <p:nvPr/>
        </p:nvSpPr>
        <p:spPr>
          <a:xfrm>
            <a:off x="7593175" y="2578215"/>
            <a:ext cx="571629"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200" dirty="0" smtClean="0">
                <a:solidFill>
                  <a:schemeClr val="bg1"/>
                </a:solidFill>
              </a:rPr>
              <a:t>HAWQ</a:t>
            </a:r>
            <a:endParaRPr kumimoji="0" lang="en-US" sz="1200" b="0" i="0" u="none" strike="noStrike" cap="none" spc="0" normalizeH="0" baseline="0" dirty="0">
              <a:ln>
                <a:noFill/>
              </a:ln>
              <a:solidFill>
                <a:schemeClr val="bg1"/>
              </a:solidFill>
              <a:effectLst/>
              <a:uFill>
                <a:solidFill>
                  <a:srgbClr val="4D4D4D"/>
                </a:solidFill>
              </a:uFill>
              <a:latin typeface="Arial"/>
              <a:ea typeface="Arial"/>
              <a:cs typeface="Arial"/>
              <a:sym typeface="Arial"/>
            </a:endParaRPr>
          </a:p>
        </p:txBody>
      </p:sp>
      <p:pic>
        <p:nvPicPr>
          <p:cNvPr id="26" name="Picture 21" descr="C:\Users\sdunn\Documents\Pivotal Corporate\presentation\Misc Assets\icon-hawq.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4294" y="2238952"/>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p:nvPr/>
        </p:nvPicPr>
        <p:blipFill>
          <a:blip r:embed="rId8">
            <a:extLst/>
          </a:blip>
          <a:stretch>
            <a:fillRect/>
          </a:stretch>
        </p:blipFill>
        <p:spPr>
          <a:xfrm>
            <a:off x="7086607" y="3414687"/>
            <a:ext cx="1584767" cy="1112109"/>
          </a:xfrm>
          <a:prstGeom prst="rect">
            <a:avLst/>
          </a:prstGeom>
          <a:effectLst>
            <a:outerShdw blurRad="355600" rotWithShape="0">
              <a:srgbClr val="000000">
                <a:alpha val="75000"/>
              </a:srgbClr>
            </a:outerShdw>
          </a:effectLst>
        </p:spPr>
      </p:pic>
      <p:sp>
        <p:nvSpPr>
          <p:cNvPr id="32" name="Rounded Rectangle 31"/>
          <p:cNvSpPr/>
          <p:nvPr/>
        </p:nvSpPr>
        <p:spPr>
          <a:xfrm>
            <a:off x="1866906" y="2253594"/>
            <a:ext cx="1474885" cy="683475"/>
          </a:xfrm>
          <a:prstGeom prst="roundRect">
            <a:avLst>
              <a:gd name="adj" fmla="val 6455"/>
            </a:avLst>
          </a:prstGeom>
          <a:solidFill>
            <a:schemeClr val="bg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200" b="1" dirty="0" smtClean="0">
                <a:solidFill>
                  <a:srgbClr val="202F38"/>
                </a:solidFill>
              </a:rPr>
              <a:t>ENRICHER</a:t>
            </a:r>
            <a:endParaRPr kumimoji="0" lang="en-US" sz="1200" b="1" i="0" u="none" strike="noStrike" cap="none" spc="0" normalizeH="0" baseline="0" dirty="0">
              <a:ln>
                <a:noFill/>
              </a:ln>
              <a:solidFill>
                <a:srgbClr val="202F38"/>
              </a:solidFill>
              <a:effectLst/>
              <a:uFill>
                <a:solidFill>
                  <a:srgbClr val="4D4D4D"/>
                </a:solidFill>
              </a:uFill>
              <a:sym typeface="Arial"/>
            </a:endParaRPr>
          </a:p>
        </p:txBody>
      </p:sp>
      <p:sp>
        <p:nvSpPr>
          <p:cNvPr id="33" name="Rounded Rectangle 32"/>
          <p:cNvSpPr/>
          <p:nvPr/>
        </p:nvSpPr>
        <p:spPr>
          <a:xfrm>
            <a:off x="3503995" y="2253594"/>
            <a:ext cx="1994895" cy="683475"/>
          </a:xfrm>
          <a:prstGeom prst="roundRect">
            <a:avLst>
              <a:gd name="adj" fmla="val 6455"/>
            </a:avLst>
          </a:prstGeom>
          <a:solidFill>
            <a:schemeClr val="bg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200" b="1" dirty="0" smtClean="0">
                <a:solidFill>
                  <a:srgbClr val="202F38"/>
                </a:solidFill>
              </a:rPr>
              <a:t>PREDICTIVE ANALYTICS</a:t>
            </a:r>
            <a:endParaRPr kumimoji="0" lang="en-US" sz="1200" b="1" i="0" u="none" strike="noStrike" cap="none" spc="0" normalizeH="0" baseline="0" dirty="0">
              <a:ln>
                <a:noFill/>
              </a:ln>
              <a:solidFill>
                <a:srgbClr val="202F38"/>
              </a:solidFill>
              <a:effectLst/>
              <a:uFill>
                <a:solidFill>
                  <a:srgbClr val="4D4D4D"/>
                </a:solidFill>
              </a:uFill>
              <a:sym typeface="Arial"/>
            </a:endParaRPr>
          </a:p>
        </p:txBody>
      </p:sp>
      <p:pic>
        <p:nvPicPr>
          <p:cNvPr id="34" name="pasted-image.png"/>
          <p:cNvPicPr/>
          <p:nvPr/>
        </p:nvPicPr>
        <p:blipFill>
          <a:blip r:embed="rId9">
            <a:extLst/>
          </a:blip>
          <a:stretch>
            <a:fillRect/>
          </a:stretch>
        </p:blipFill>
        <p:spPr>
          <a:xfrm>
            <a:off x="2045050" y="2514177"/>
            <a:ext cx="1118597" cy="352741"/>
          </a:xfrm>
          <a:prstGeom prst="rect">
            <a:avLst/>
          </a:prstGeom>
          <a:ln w="12700">
            <a:miter lim="400000"/>
          </a:ln>
          <a:effectLst/>
        </p:spPr>
      </p:pic>
      <p:pic>
        <p:nvPicPr>
          <p:cNvPr id="35" name="pasted-image.png"/>
          <p:cNvPicPr/>
          <p:nvPr/>
        </p:nvPicPr>
        <p:blipFill>
          <a:blip r:embed="rId10">
            <a:extLst/>
          </a:blip>
          <a:stretch>
            <a:fillRect/>
          </a:stretch>
        </p:blipFill>
        <p:spPr>
          <a:xfrm>
            <a:off x="3781459" y="2473614"/>
            <a:ext cx="1427917" cy="482309"/>
          </a:xfrm>
          <a:prstGeom prst="rect">
            <a:avLst/>
          </a:prstGeom>
          <a:ln w="12700">
            <a:miter lim="400000"/>
          </a:ln>
          <a:effectLst/>
        </p:spPr>
      </p:pic>
      <p:grpSp>
        <p:nvGrpSpPr>
          <p:cNvPr id="48" name="Group 47"/>
          <p:cNvGrpSpPr/>
          <p:nvPr/>
        </p:nvGrpSpPr>
        <p:grpSpPr>
          <a:xfrm>
            <a:off x="2251071" y="1288721"/>
            <a:ext cx="706553" cy="451799"/>
            <a:chOff x="2157206" y="1225760"/>
            <a:chExt cx="782898" cy="500617"/>
          </a:xfrm>
        </p:grpSpPr>
        <p:sp>
          <p:nvSpPr>
            <p:cNvPr id="36" name="Rectangle 35"/>
            <p:cNvSpPr/>
            <p:nvPr/>
          </p:nvSpPr>
          <p:spPr>
            <a:xfrm>
              <a:off x="2157206" y="1225760"/>
              <a:ext cx="131975" cy="274320"/>
            </a:xfrm>
            <a:prstGeom prst="rect">
              <a:avLst/>
            </a:prstGeom>
            <a:noFill/>
            <a:ln w="12700" cap="flat">
              <a:solidFill>
                <a:schemeClr val="bg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38" name="Rectangle 37"/>
            <p:cNvSpPr/>
            <p:nvPr/>
          </p:nvSpPr>
          <p:spPr>
            <a:xfrm>
              <a:off x="2808129" y="1225760"/>
              <a:ext cx="131975" cy="274320"/>
            </a:xfrm>
            <a:prstGeom prst="rect">
              <a:avLst/>
            </a:prstGeom>
            <a:noFill/>
            <a:ln w="12700" cap="flat">
              <a:solidFill>
                <a:schemeClr val="bg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39" name="Rectangle 38"/>
            <p:cNvSpPr/>
            <p:nvPr/>
          </p:nvSpPr>
          <p:spPr>
            <a:xfrm rot="5400000">
              <a:off x="2375764" y="1162037"/>
              <a:ext cx="345783" cy="518948"/>
            </a:xfrm>
            <a:custGeom>
              <a:avLst/>
              <a:gdLst/>
              <a:ahLst/>
              <a:cxnLst/>
              <a:rect l="l" t="t" r="r" b="b"/>
              <a:pathLst>
                <a:path w="345783" h="518948">
                  <a:moveTo>
                    <a:pt x="0" y="518948"/>
                  </a:moveTo>
                  <a:lnTo>
                    <a:pt x="0" y="0"/>
                  </a:lnTo>
                  <a:lnTo>
                    <a:pt x="228600" y="0"/>
                  </a:lnTo>
                  <a:lnTo>
                    <a:pt x="228600" y="145174"/>
                  </a:lnTo>
                  <a:lnTo>
                    <a:pt x="345783" y="145174"/>
                  </a:lnTo>
                  <a:lnTo>
                    <a:pt x="345783" y="373774"/>
                  </a:lnTo>
                  <a:lnTo>
                    <a:pt x="228600" y="373774"/>
                  </a:lnTo>
                  <a:lnTo>
                    <a:pt x="228600" y="518948"/>
                  </a:lnTo>
                  <a:close/>
                </a:path>
              </a:pathLst>
            </a:custGeom>
            <a:noFill/>
            <a:ln w="12700" cap="flat">
              <a:solidFill>
                <a:schemeClr val="bg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40" name="Rectangle 39"/>
            <p:cNvSpPr/>
            <p:nvPr/>
          </p:nvSpPr>
          <p:spPr>
            <a:xfrm rot="5400000">
              <a:off x="2482667" y="1523230"/>
              <a:ext cx="131975" cy="274320"/>
            </a:xfrm>
            <a:prstGeom prst="rect">
              <a:avLst/>
            </a:prstGeom>
            <a:noFill/>
            <a:ln w="12700" cap="flat">
              <a:solidFill>
                <a:schemeClr val="bg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grpSp>
      <p:grpSp>
        <p:nvGrpSpPr>
          <p:cNvPr id="47" name="Group 46"/>
          <p:cNvGrpSpPr/>
          <p:nvPr/>
        </p:nvGrpSpPr>
        <p:grpSpPr>
          <a:xfrm>
            <a:off x="5073373" y="1163073"/>
            <a:ext cx="706553" cy="610691"/>
            <a:chOff x="3278131" y="1049699"/>
            <a:chExt cx="782898" cy="676678"/>
          </a:xfrm>
        </p:grpSpPr>
        <p:sp>
          <p:nvSpPr>
            <p:cNvPr id="42" name="Rectangle 41"/>
            <p:cNvSpPr/>
            <p:nvPr/>
          </p:nvSpPr>
          <p:spPr>
            <a:xfrm>
              <a:off x="3278131" y="1185567"/>
              <a:ext cx="131975" cy="274320"/>
            </a:xfrm>
            <a:prstGeom prst="rect">
              <a:avLst/>
            </a:prstGeom>
            <a:noFill/>
            <a:ln w="12700" cap="flat">
              <a:solidFill>
                <a:schemeClr val="bg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44" name="Rectangle 43"/>
            <p:cNvSpPr/>
            <p:nvPr/>
          </p:nvSpPr>
          <p:spPr>
            <a:xfrm>
              <a:off x="3929054" y="1185567"/>
              <a:ext cx="131975" cy="274320"/>
            </a:xfrm>
            <a:prstGeom prst="rect">
              <a:avLst/>
            </a:prstGeom>
            <a:noFill/>
            <a:ln w="12700" cap="flat">
              <a:solidFill>
                <a:schemeClr val="bg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45" name="Rectangle 44"/>
            <p:cNvSpPr/>
            <p:nvPr/>
          </p:nvSpPr>
          <p:spPr>
            <a:xfrm rot="2700000">
              <a:off x="3396554" y="1079499"/>
              <a:ext cx="588195" cy="528596"/>
            </a:xfrm>
            <a:custGeom>
              <a:avLst/>
              <a:gdLst/>
              <a:ahLst/>
              <a:cxnLst/>
              <a:rect l="l" t="t" r="r" b="b"/>
              <a:pathLst>
                <a:path w="588195" h="528596">
                  <a:moveTo>
                    <a:pt x="0" y="366952"/>
                  </a:moveTo>
                  <a:lnTo>
                    <a:pt x="366952" y="0"/>
                  </a:lnTo>
                  <a:lnTo>
                    <a:pt x="528596" y="161645"/>
                  </a:lnTo>
                  <a:lnTo>
                    <a:pt x="446880" y="243361"/>
                  </a:lnTo>
                  <a:lnTo>
                    <a:pt x="588195" y="243361"/>
                  </a:lnTo>
                  <a:lnTo>
                    <a:pt x="588195" y="471961"/>
                  </a:lnTo>
                  <a:lnTo>
                    <a:pt x="218280" y="471961"/>
                  </a:lnTo>
                  <a:lnTo>
                    <a:pt x="161644" y="528596"/>
                  </a:lnTo>
                  <a:close/>
                </a:path>
              </a:pathLst>
            </a:custGeom>
            <a:noFill/>
            <a:ln w="12700" cap="flat">
              <a:solidFill>
                <a:schemeClr val="bg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46" name="Rectangle 45"/>
            <p:cNvSpPr/>
            <p:nvPr/>
          </p:nvSpPr>
          <p:spPr>
            <a:xfrm rot="2700000">
              <a:off x="3814618" y="1523230"/>
              <a:ext cx="131975" cy="274320"/>
            </a:xfrm>
            <a:prstGeom prst="rect">
              <a:avLst/>
            </a:prstGeom>
            <a:noFill/>
            <a:ln w="12700" cap="flat">
              <a:solidFill>
                <a:schemeClr val="bg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grpSp>
      <p:grpSp>
        <p:nvGrpSpPr>
          <p:cNvPr id="49" name="Group 48"/>
          <p:cNvGrpSpPr/>
          <p:nvPr/>
        </p:nvGrpSpPr>
        <p:grpSpPr>
          <a:xfrm>
            <a:off x="3686136" y="1288721"/>
            <a:ext cx="706553" cy="451799"/>
            <a:chOff x="2157206" y="1225760"/>
            <a:chExt cx="782898" cy="500617"/>
          </a:xfrm>
        </p:grpSpPr>
        <p:sp>
          <p:nvSpPr>
            <p:cNvPr id="50" name="Rectangle 49"/>
            <p:cNvSpPr/>
            <p:nvPr/>
          </p:nvSpPr>
          <p:spPr>
            <a:xfrm>
              <a:off x="2157206" y="1225760"/>
              <a:ext cx="131975" cy="274320"/>
            </a:xfrm>
            <a:prstGeom prst="rect">
              <a:avLst/>
            </a:prstGeom>
            <a:noFill/>
            <a:ln w="12700" cap="flat">
              <a:solidFill>
                <a:schemeClr val="bg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51" name="Rectangle 50"/>
            <p:cNvSpPr/>
            <p:nvPr/>
          </p:nvSpPr>
          <p:spPr>
            <a:xfrm>
              <a:off x="2808129" y="1225760"/>
              <a:ext cx="131975" cy="274320"/>
            </a:xfrm>
            <a:prstGeom prst="rect">
              <a:avLst/>
            </a:prstGeom>
            <a:noFill/>
            <a:ln w="12700" cap="flat">
              <a:solidFill>
                <a:schemeClr val="bg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52" name="Rectangle 38"/>
            <p:cNvSpPr/>
            <p:nvPr/>
          </p:nvSpPr>
          <p:spPr>
            <a:xfrm rot="5400000">
              <a:off x="2375764" y="1162037"/>
              <a:ext cx="345783" cy="518948"/>
            </a:xfrm>
            <a:custGeom>
              <a:avLst/>
              <a:gdLst/>
              <a:ahLst/>
              <a:cxnLst/>
              <a:rect l="l" t="t" r="r" b="b"/>
              <a:pathLst>
                <a:path w="345783" h="518948">
                  <a:moveTo>
                    <a:pt x="0" y="518948"/>
                  </a:moveTo>
                  <a:lnTo>
                    <a:pt x="0" y="0"/>
                  </a:lnTo>
                  <a:lnTo>
                    <a:pt x="228600" y="0"/>
                  </a:lnTo>
                  <a:lnTo>
                    <a:pt x="228600" y="145174"/>
                  </a:lnTo>
                  <a:lnTo>
                    <a:pt x="345783" y="145174"/>
                  </a:lnTo>
                  <a:lnTo>
                    <a:pt x="345783" y="373774"/>
                  </a:lnTo>
                  <a:lnTo>
                    <a:pt x="228600" y="373774"/>
                  </a:lnTo>
                  <a:lnTo>
                    <a:pt x="228600" y="518948"/>
                  </a:lnTo>
                  <a:close/>
                </a:path>
              </a:pathLst>
            </a:custGeom>
            <a:noFill/>
            <a:ln w="12700" cap="flat">
              <a:solidFill>
                <a:schemeClr val="bg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53" name="Rectangle 52"/>
            <p:cNvSpPr/>
            <p:nvPr/>
          </p:nvSpPr>
          <p:spPr>
            <a:xfrm rot="5400000">
              <a:off x="2482667" y="1523230"/>
              <a:ext cx="131975" cy="274320"/>
            </a:xfrm>
            <a:prstGeom prst="rect">
              <a:avLst/>
            </a:prstGeom>
            <a:noFill/>
            <a:ln w="12700" cap="flat">
              <a:solidFill>
                <a:schemeClr val="bg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grpSp>
      <p:sp>
        <p:nvSpPr>
          <p:cNvPr id="54" name="TextBox 53"/>
          <p:cNvSpPr txBox="1"/>
          <p:nvPr/>
        </p:nvSpPr>
        <p:spPr>
          <a:xfrm>
            <a:off x="2111746" y="785564"/>
            <a:ext cx="985204" cy="4616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lvl="0" algn="ctr" rtl="0" latinLnBrk="1" hangingPunct="0"/>
            <a:r>
              <a:rPr lang="en-US" sz="1200" dirty="0">
                <a:solidFill>
                  <a:schemeClr val="bg1"/>
                </a:solidFill>
                <a:latin typeface="Avenir Next Demi Bold"/>
                <a:ea typeface="Avenir Next Demi Bold"/>
                <a:cs typeface="Avenir Next Demi Bold"/>
                <a:sym typeface="Avenir Next Demi Bold"/>
              </a:rPr>
              <a:t>+ </a:t>
            </a:r>
            <a:r>
              <a:rPr lang="en-US" sz="1200" dirty="0" smtClean="0">
                <a:solidFill>
                  <a:schemeClr val="bg1"/>
                </a:solidFill>
                <a:latin typeface="Avenir Next Demi Bold"/>
                <a:ea typeface="Avenir Next Demi Bold"/>
                <a:cs typeface="Avenir Next Demi Bold"/>
                <a:sym typeface="Avenir Next Demi Bold"/>
              </a:rPr>
              <a:t>Timestamp</a:t>
            </a:r>
          </a:p>
          <a:p>
            <a:pPr lvl="0" algn="ctr" rtl="0" latinLnBrk="1" hangingPunct="0"/>
            <a:r>
              <a:rPr lang="en-US" sz="1200" dirty="0" smtClean="0">
                <a:solidFill>
                  <a:schemeClr val="bg1"/>
                </a:solidFill>
                <a:latin typeface="Avenir Next Demi Bold"/>
                <a:ea typeface="Avenir Next Demi Bold"/>
                <a:cs typeface="Avenir Next Demi Bold"/>
                <a:sym typeface="Avenir Next Demi Bold"/>
              </a:rPr>
              <a:t>&amp; GUID</a:t>
            </a:r>
            <a:endParaRPr lang="en-US" sz="1200" dirty="0">
              <a:solidFill>
                <a:schemeClr val="bg1"/>
              </a:solidFill>
              <a:latin typeface="Avenir Next Demi Bold"/>
              <a:ea typeface="Avenir Next Demi Bold"/>
              <a:cs typeface="Avenir Next Demi Bold"/>
              <a:sym typeface="Avenir Next Demi Bold"/>
            </a:endParaRPr>
          </a:p>
        </p:txBody>
      </p:sp>
      <p:sp>
        <p:nvSpPr>
          <p:cNvPr id="55" name="TextBox 54"/>
          <p:cNvSpPr txBox="1"/>
          <p:nvPr/>
        </p:nvSpPr>
        <p:spPr>
          <a:xfrm>
            <a:off x="3503528" y="785564"/>
            <a:ext cx="1071765" cy="4616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lvl="0" algn="ctr" rtl="0" latinLnBrk="1" hangingPunct="0"/>
            <a:r>
              <a:rPr lang="en-US" sz="1200" dirty="0">
                <a:solidFill>
                  <a:schemeClr val="bg1"/>
                </a:solidFill>
                <a:latin typeface="Avenir Next Demi Bold"/>
                <a:ea typeface="Avenir Next Demi Bold"/>
                <a:cs typeface="Avenir Next Demi Bold"/>
                <a:sym typeface="Avenir Next Demi Bold"/>
              </a:rPr>
              <a:t>+ MPG, </a:t>
            </a:r>
            <a:r>
              <a:rPr lang="en-US" sz="1200" dirty="0" err="1" smtClean="0">
                <a:solidFill>
                  <a:schemeClr val="bg1"/>
                </a:solidFill>
                <a:latin typeface="Avenir Next Demi Bold"/>
                <a:ea typeface="Avenir Next Demi Bold"/>
                <a:cs typeface="Avenir Next Demi Bold"/>
                <a:sym typeface="Avenir Next Demi Bold"/>
              </a:rPr>
              <a:t>rangE</a:t>
            </a:r>
            <a:endParaRPr lang="en-US" sz="1200" dirty="0" smtClean="0">
              <a:solidFill>
                <a:schemeClr val="bg1"/>
              </a:solidFill>
              <a:latin typeface="Avenir Next Demi Bold"/>
              <a:ea typeface="Avenir Next Demi Bold"/>
              <a:cs typeface="Avenir Next Demi Bold"/>
              <a:sym typeface="Avenir Next Demi Bold"/>
            </a:endParaRPr>
          </a:p>
          <a:p>
            <a:pPr lvl="0" algn="ctr" rtl="0" latinLnBrk="1" hangingPunct="0"/>
            <a:r>
              <a:rPr lang="en-US" sz="1200" dirty="0" smtClean="0">
                <a:solidFill>
                  <a:schemeClr val="bg1"/>
                </a:solidFill>
                <a:latin typeface="Avenir Next Demi Bold"/>
                <a:ea typeface="Avenir Next Demi Bold"/>
                <a:cs typeface="Avenir Next Demi Bold"/>
                <a:sym typeface="Avenir Next Demi Bold"/>
              </a:rPr>
              <a:t>&amp; </a:t>
            </a:r>
            <a:r>
              <a:rPr lang="en-US" sz="1200" dirty="0">
                <a:solidFill>
                  <a:schemeClr val="bg1"/>
                </a:solidFill>
                <a:latin typeface="Avenir Next Demi Bold"/>
                <a:ea typeface="Avenir Next Demi Bold"/>
                <a:cs typeface="Avenir Next Demi Bold"/>
                <a:sym typeface="Avenir Next Demi Bold"/>
              </a:rPr>
              <a:t>route</a:t>
            </a:r>
          </a:p>
        </p:txBody>
      </p:sp>
      <p:sp>
        <p:nvSpPr>
          <p:cNvPr id="56" name="TextBox 55"/>
          <p:cNvSpPr txBox="1"/>
          <p:nvPr/>
        </p:nvSpPr>
        <p:spPr>
          <a:xfrm>
            <a:off x="542156" y="383282"/>
            <a:ext cx="691855" cy="4616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lvl="0" algn="ctr" rtl="0" latinLnBrk="1" hangingPunct="0"/>
            <a:r>
              <a:rPr lang="en-US" sz="1200" b="1" dirty="0" smtClean="0">
                <a:solidFill>
                  <a:schemeClr val="bg1"/>
                </a:solidFill>
                <a:latin typeface="Avenir Next Demi Bold"/>
                <a:ea typeface="Avenir Next Demi Bold"/>
                <a:cs typeface="Avenir Next Demi Bold"/>
                <a:sym typeface="Avenir Next Demi Bold"/>
              </a:rPr>
              <a:t>MOBILE</a:t>
            </a:r>
          </a:p>
          <a:p>
            <a:pPr lvl="0" algn="ctr" rtl="0" latinLnBrk="1" hangingPunct="0"/>
            <a:r>
              <a:rPr lang="en-US" sz="1200" b="1" dirty="0" smtClean="0">
                <a:solidFill>
                  <a:schemeClr val="bg1"/>
                </a:solidFill>
                <a:latin typeface="Avenir Next Demi Bold"/>
                <a:ea typeface="Avenir Next Demi Bold"/>
                <a:cs typeface="Avenir Next Demi Bold"/>
                <a:sym typeface="Avenir Next Demi Bold"/>
              </a:rPr>
              <a:t>APP</a:t>
            </a:r>
            <a:endParaRPr lang="en-US" sz="1200" b="1" dirty="0">
              <a:solidFill>
                <a:schemeClr val="bg1"/>
              </a:solidFill>
              <a:latin typeface="Avenir Next Demi Bold"/>
              <a:ea typeface="Avenir Next Demi Bold"/>
              <a:cs typeface="Avenir Next Demi Bold"/>
              <a:sym typeface="Avenir Next Demi Bold"/>
            </a:endParaRPr>
          </a:p>
        </p:txBody>
      </p:sp>
      <p:sp>
        <p:nvSpPr>
          <p:cNvPr id="57" name="TextBox 56"/>
          <p:cNvSpPr txBox="1"/>
          <p:nvPr/>
        </p:nvSpPr>
        <p:spPr>
          <a:xfrm>
            <a:off x="1286103" y="1024676"/>
            <a:ext cx="502701"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lvl="0" algn="ctr" rtl="0" latinLnBrk="1" hangingPunct="0"/>
            <a:r>
              <a:rPr lang="en-US" sz="1200" dirty="0" smtClean="0">
                <a:solidFill>
                  <a:schemeClr val="bg1"/>
                </a:solidFill>
                <a:latin typeface="Avenir Next Demi Bold"/>
                <a:ea typeface="Avenir Next Demi Bold"/>
                <a:cs typeface="Avenir Next Demi Bold"/>
                <a:sym typeface="Avenir Next Demi Bold"/>
              </a:rPr>
              <a:t>JSON</a:t>
            </a:r>
            <a:endParaRPr lang="en-US" sz="1200" dirty="0">
              <a:solidFill>
                <a:schemeClr val="bg1"/>
              </a:solidFill>
              <a:latin typeface="Avenir Next Demi Bold"/>
              <a:ea typeface="Avenir Next Demi Bold"/>
              <a:cs typeface="Avenir Next Demi Bold"/>
              <a:sym typeface="Avenir Next Demi Bold"/>
            </a:endParaRPr>
          </a:p>
        </p:txBody>
      </p:sp>
      <p:cxnSp>
        <p:nvCxnSpPr>
          <p:cNvPr id="58" name="Straight Arrow Connector 57"/>
          <p:cNvCxnSpPr/>
          <p:nvPr/>
        </p:nvCxnSpPr>
        <p:spPr>
          <a:xfrm>
            <a:off x="1174373" y="1336751"/>
            <a:ext cx="1033898" cy="0"/>
          </a:xfrm>
          <a:prstGeom prst="straightConnector1">
            <a:avLst/>
          </a:prstGeom>
          <a:noFill/>
          <a:ln w="25400" cap="flat">
            <a:solidFill>
              <a:srgbClr val="F16F3B"/>
            </a:solidFill>
            <a:prstDash val="solid"/>
            <a:round/>
            <a:tailEnd type="triangle" w="lg" len="med"/>
          </a:ln>
          <a:effectLst/>
        </p:spPr>
        <p:style>
          <a:lnRef idx="0">
            <a:scrgbClr r="0" g="0" b="0"/>
          </a:lnRef>
          <a:fillRef idx="0">
            <a:scrgbClr r="0" g="0" b="0"/>
          </a:fillRef>
          <a:effectRef idx="0">
            <a:scrgbClr r="0" g="0" b="0"/>
          </a:effectRef>
          <a:fontRef idx="none"/>
        </p:style>
      </p:cxnSp>
      <p:cxnSp>
        <p:nvCxnSpPr>
          <p:cNvPr id="59" name="Straight Arrow Connector 58"/>
          <p:cNvCxnSpPr/>
          <p:nvPr/>
        </p:nvCxnSpPr>
        <p:spPr>
          <a:xfrm>
            <a:off x="1174373" y="1489151"/>
            <a:ext cx="1033898" cy="0"/>
          </a:xfrm>
          <a:prstGeom prst="straightConnector1">
            <a:avLst/>
          </a:prstGeom>
          <a:noFill/>
          <a:ln w="25400" cap="flat">
            <a:solidFill>
              <a:srgbClr val="F16F3B"/>
            </a:solidFill>
            <a:prstDash val="solid"/>
            <a:round/>
            <a:tailEnd type="triangle" w="lg" len="med"/>
          </a:ln>
          <a:effectLst/>
        </p:spPr>
        <p:style>
          <a:lnRef idx="0">
            <a:scrgbClr r="0" g="0" b="0"/>
          </a:lnRef>
          <a:fillRef idx="0">
            <a:scrgbClr r="0" g="0" b="0"/>
          </a:fillRef>
          <a:effectRef idx="0">
            <a:scrgbClr r="0" g="0" b="0"/>
          </a:effectRef>
          <a:fontRef idx="none"/>
        </p:style>
      </p:cxnSp>
      <p:cxnSp>
        <p:nvCxnSpPr>
          <p:cNvPr id="61" name="Straight Arrow Connector 60"/>
          <p:cNvCxnSpPr/>
          <p:nvPr/>
        </p:nvCxnSpPr>
        <p:spPr>
          <a:xfrm>
            <a:off x="2963660" y="1336751"/>
            <a:ext cx="711956" cy="0"/>
          </a:xfrm>
          <a:prstGeom prst="straightConnector1">
            <a:avLst/>
          </a:prstGeom>
          <a:noFill/>
          <a:ln w="25400" cap="flat">
            <a:solidFill>
              <a:srgbClr val="F16F3B"/>
            </a:solidFill>
            <a:prstDash val="solid"/>
            <a:round/>
            <a:tailEnd type="triangle" w="lg" len="med"/>
          </a:ln>
          <a:effectLst/>
        </p:spPr>
        <p:style>
          <a:lnRef idx="0">
            <a:scrgbClr r="0" g="0" b="0"/>
          </a:lnRef>
          <a:fillRef idx="0">
            <a:scrgbClr r="0" g="0" b="0"/>
          </a:fillRef>
          <a:effectRef idx="0">
            <a:scrgbClr r="0" g="0" b="0"/>
          </a:effectRef>
          <a:fontRef idx="none"/>
        </p:style>
      </p:cxnSp>
      <p:cxnSp>
        <p:nvCxnSpPr>
          <p:cNvPr id="62" name="Straight Arrow Connector 61"/>
          <p:cNvCxnSpPr/>
          <p:nvPr/>
        </p:nvCxnSpPr>
        <p:spPr>
          <a:xfrm>
            <a:off x="2963660" y="1489151"/>
            <a:ext cx="711956" cy="0"/>
          </a:xfrm>
          <a:prstGeom prst="straightConnector1">
            <a:avLst/>
          </a:prstGeom>
          <a:noFill/>
          <a:ln w="25400" cap="flat">
            <a:solidFill>
              <a:srgbClr val="F16F3B"/>
            </a:solidFill>
            <a:prstDash val="solid"/>
            <a:round/>
            <a:tailEnd type="triangle" w="lg" len="med"/>
          </a:ln>
          <a:effectLst/>
        </p:spPr>
        <p:style>
          <a:lnRef idx="0">
            <a:scrgbClr r="0" g="0" b="0"/>
          </a:lnRef>
          <a:fillRef idx="0">
            <a:scrgbClr r="0" g="0" b="0"/>
          </a:fillRef>
          <a:effectRef idx="0">
            <a:scrgbClr r="0" g="0" b="0"/>
          </a:effectRef>
          <a:fontRef idx="none"/>
        </p:style>
      </p:cxnSp>
      <p:cxnSp>
        <p:nvCxnSpPr>
          <p:cNvPr id="65" name="Straight Arrow Connector 64"/>
          <p:cNvCxnSpPr/>
          <p:nvPr/>
        </p:nvCxnSpPr>
        <p:spPr>
          <a:xfrm>
            <a:off x="4403433" y="1336751"/>
            <a:ext cx="652556" cy="0"/>
          </a:xfrm>
          <a:prstGeom prst="straightConnector1">
            <a:avLst/>
          </a:prstGeom>
          <a:noFill/>
          <a:ln w="25400" cap="flat">
            <a:solidFill>
              <a:srgbClr val="F16F3B"/>
            </a:solidFill>
            <a:prstDash val="solid"/>
            <a:round/>
            <a:tailEnd type="triangle" w="lg" len="med"/>
          </a:ln>
          <a:effectLst/>
        </p:spPr>
        <p:style>
          <a:lnRef idx="0">
            <a:scrgbClr r="0" g="0" b="0"/>
          </a:lnRef>
          <a:fillRef idx="0">
            <a:scrgbClr r="0" g="0" b="0"/>
          </a:fillRef>
          <a:effectRef idx="0">
            <a:scrgbClr r="0" g="0" b="0"/>
          </a:effectRef>
          <a:fontRef idx="none"/>
        </p:style>
      </p:cxnSp>
      <p:cxnSp>
        <p:nvCxnSpPr>
          <p:cNvPr id="66" name="Straight Arrow Connector 65"/>
          <p:cNvCxnSpPr/>
          <p:nvPr/>
        </p:nvCxnSpPr>
        <p:spPr>
          <a:xfrm>
            <a:off x="4403433" y="1489151"/>
            <a:ext cx="652556" cy="0"/>
          </a:xfrm>
          <a:prstGeom prst="straightConnector1">
            <a:avLst/>
          </a:prstGeom>
          <a:noFill/>
          <a:ln w="25400" cap="flat">
            <a:solidFill>
              <a:srgbClr val="F16F3B"/>
            </a:solidFill>
            <a:prstDash val="solid"/>
            <a:round/>
            <a:tailEnd type="triangle" w="lg" len="med"/>
          </a:ln>
          <a:effectLst/>
        </p:spPr>
        <p:style>
          <a:lnRef idx="0">
            <a:scrgbClr r="0" g="0" b="0"/>
          </a:lnRef>
          <a:fillRef idx="0">
            <a:scrgbClr r="0" g="0" b="0"/>
          </a:fillRef>
          <a:effectRef idx="0">
            <a:scrgbClr r="0" g="0" b="0"/>
          </a:effectRef>
          <a:fontRef idx="none"/>
        </p:style>
      </p:cxnSp>
      <p:cxnSp>
        <p:nvCxnSpPr>
          <p:cNvPr id="68" name="Straight Arrow Connector 67"/>
          <p:cNvCxnSpPr/>
          <p:nvPr/>
        </p:nvCxnSpPr>
        <p:spPr>
          <a:xfrm>
            <a:off x="5785962" y="1332742"/>
            <a:ext cx="1180446" cy="0"/>
          </a:xfrm>
          <a:prstGeom prst="straightConnector1">
            <a:avLst/>
          </a:prstGeom>
          <a:noFill/>
          <a:ln w="25400" cap="flat">
            <a:solidFill>
              <a:srgbClr val="F16F3B"/>
            </a:solidFill>
            <a:prstDash val="solid"/>
            <a:round/>
            <a:tailEnd type="triangle" w="lg" len="med"/>
          </a:ln>
          <a:effectLst/>
        </p:spPr>
        <p:style>
          <a:lnRef idx="0">
            <a:scrgbClr r="0" g="0" b="0"/>
          </a:lnRef>
          <a:fillRef idx="0">
            <a:scrgbClr r="0" g="0" b="0"/>
          </a:fillRef>
          <a:effectRef idx="0">
            <a:scrgbClr r="0" g="0" b="0"/>
          </a:effectRef>
          <a:fontRef idx="none"/>
        </p:style>
      </p:cxnSp>
      <p:cxnSp>
        <p:nvCxnSpPr>
          <p:cNvPr id="69" name="Straight Arrow Connector 68"/>
          <p:cNvCxnSpPr/>
          <p:nvPr/>
        </p:nvCxnSpPr>
        <p:spPr>
          <a:xfrm>
            <a:off x="5785962" y="1485142"/>
            <a:ext cx="1180446" cy="0"/>
          </a:xfrm>
          <a:prstGeom prst="straightConnector1">
            <a:avLst/>
          </a:prstGeom>
          <a:noFill/>
          <a:ln w="25400" cap="flat">
            <a:solidFill>
              <a:srgbClr val="F16F3B"/>
            </a:solidFill>
            <a:prstDash val="solid"/>
            <a:round/>
            <a:tailEnd type="triangle" w="lg" len="med"/>
          </a:ln>
          <a:effectLst/>
        </p:spPr>
        <p:style>
          <a:lnRef idx="0">
            <a:scrgbClr r="0" g="0" b="0"/>
          </a:lnRef>
          <a:fillRef idx="0">
            <a:scrgbClr r="0" g="0" b="0"/>
          </a:fillRef>
          <a:effectRef idx="0">
            <a:scrgbClr r="0" g="0" b="0"/>
          </a:effectRef>
          <a:fontRef idx="none"/>
        </p:style>
      </p:cxnSp>
      <p:sp>
        <p:nvSpPr>
          <p:cNvPr id="70" name="Freeform 69"/>
          <p:cNvSpPr/>
          <p:nvPr/>
        </p:nvSpPr>
        <p:spPr>
          <a:xfrm>
            <a:off x="5619111" y="1813415"/>
            <a:ext cx="394442" cy="1620173"/>
          </a:xfrm>
          <a:custGeom>
            <a:avLst/>
            <a:gdLst>
              <a:gd name="connsiteX0" fmla="*/ 84842 w 546755"/>
              <a:gd name="connsiteY0" fmla="*/ 0 h 1743959"/>
              <a:gd name="connsiteX1" fmla="*/ 546755 w 546755"/>
              <a:gd name="connsiteY1" fmla="*/ 461913 h 1743959"/>
              <a:gd name="connsiteX2" fmla="*/ 546755 w 546755"/>
              <a:gd name="connsiteY2" fmla="*/ 1743959 h 1743959"/>
              <a:gd name="connsiteX3" fmla="*/ 377073 w 546755"/>
              <a:gd name="connsiteY3" fmla="*/ 1743959 h 1743959"/>
              <a:gd name="connsiteX4" fmla="*/ 377073 w 546755"/>
              <a:gd name="connsiteY4" fmla="*/ 499620 h 1743959"/>
              <a:gd name="connsiteX5" fmla="*/ 0 w 546755"/>
              <a:gd name="connsiteY5" fmla="*/ 122547 h 1743959"/>
              <a:gd name="connsiteX0" fmla="*/ 99792 w 561705"/>
              <a:gd name="connsiteY0" fmla="*/ 0 h 1743959"/>
              <a:gd name="connsiteX1" fmla="*/ 561705 w 561705"/>
              <a:gd name="connsiteY1" fmla="*/ 461913 h 1743959"/>
              <a:gd name="connsiteX2" fmla="*/ 561705 w 561705"/>
              <a:gd name="connsiteY2" fmla="*/ 1743959 h 1743959"/>
              <a:gd name="connsiteX3" fmla="*/ 392023 w 561705"/>
              <a:gd name="connsiteY3" fmla="*/ 1743959 h 1743959"/>
              <a:gd name="connsiteX4" fmla="*/ 392023 w 561705"/>
              <a:gd name="connsiteY4" fmla="*/ 499620 h 1743959"/>
              <a:gd name="connsiteX5" fmla="*/ 0 w 561705"/>
              <a:gd name="connsiteY5" fmla="*/ 107597 h 1743959"/>
              <a:gd name="connsiteX0" fmla="*/ 99792 w 561705"/>
              <a:gd name="connsiteY0" fmla="*/ 0 h 1801521"/>
              <a:gd name="connsiteX1" fmla="*/ 561705 w 561705"/>
              <a:gd name="connsiteY1" fmla="*/ 461913 h 1801521"/>
              <a:gd name="connsiteX2" fmla="*/ 561705 w 561705"/>
              <a:gd name="connsiteY2" fmla="*/ 1743959 h 1801521"/>
              <a:gd name="connsiteX3" fmla="*/ 480614 w 561705"/>
              <a:gd name="connsiteY3" fmla="*/ 1801521 h 1801521"/>
              <a:gd name="connsiteX4" fmla="*/ 392023 w 561705"/>
              <a:gd name="connsiteY4" fmla="*/ 1743959 h 1801521"/>
              <a:gd name="connsiteX5" fmla="*/ 392023 w 561705"/>
              <a:gd name="connsiteY5" fmla="*/ 499620 h 1801521"/>
              <a:gd name="connsiteX6" fmla="*/ 0 w 561705"/>
              <a:gd name="connsiteY6" fmla="*/ 107597 h 1801521"/>
              <a:gd name="connsiteX0" fmla="*/ 99792 w 561705"/>
              <a:gd name="connsiteY0" fmla="*/ 0 h 1743959"/>
              <a:gd name="connsiteX1" fmla="*/ 561705 w 561705"/>
              <a:gd name="connsiteY1" fmla="*/ 461913 h 1743959"/>
              <a:gd name="connsiteX2" fmla="*/ 561705 w 561705"/>
              <a:gd name="connsiteY2" fmla="*/ 1743959 h 1743959"/>
              <a:gd name="connsiteX3" fmla="*/ 475631 w 561705"/>
              <a:gd name="connsiteY3" fmla="*/ 1293244 h 1743959"/>
              <a:gd name="connsiteX4" fmla="*/ 392023 w 561705"/>
              <a:gd name="connsiteY4" fmla="*/ 1743959 h 1743959"/>
              <a:gd name="connsiteX5" fmla="*/ 392023 w 561705"/>
              <a:gd name="connsiteY5" fmla="*/ 499620 h 1743959"/>
              <a:gd name="connsiteX6" fmla="*/ 0 w 561705"/>
              <a:gd name="connsiteY6" fmla="*/ 107597 h 1743959"/>
              <a:gd name="connsiteX0" fmla="*/ 99792 w 561705"/>
              <a:gd name="connsiteY0" fmla="*/ 0 h 1901866"/>
              <a:gd name="connsiteX1" fmla="*/ 561705 w 561705"/>
              <a:gd name="connsiteY1" fmla="*/ 461913 h 1901866"/>
              <a:gd name="connsiteX2" fmla="*/ 561705 w 561705"/>
              <a:gd name="connsiteY2" fmla="*/ 1743959 h 1901866"/>
              <a:gd name="connsiteX3" fmla="*/ 392023 w 561705"/>
              <a:gd name="connsiteY3" fmla="*/ 1743959 h 1901866"/>
              <a:gd name="connsiteX4" fmla="*/ 392023 w 561705"/>
              <a:gd name="connsiteY4" fmla="*/ 499620 h 1901866"/>
              <a:gd name="connsiteX5" fmla="*/ 0 w 561705"/>
              <a:gd name="connsiteY5" fmla="*/ 107597 h 1901866"/>
              <a:gd name="connsiteX0" fmla="*/ 99792 w 561705"/>
              <a:gd name="connsiteY0" fmla="*/ 0 h 1819206"/>
              <a:gd name="connsiteX1" fmla="*/ 561705 w 561705"/>
              <a:gd name="connsiteY1" fmla="*/ 461913 h 1819206"/>
              <a:gd name="connsiteX2" fmla="*/ 561705 w 561705"/>
              <a:gd name="connsiteY2" fmla="*/ 1743959 h 1819206"/>
              <a:gd name="connsiteX3" fmla="*/ 470648 w 561705"/>
              <a:gd name="connsiteY3" fmla="*/ 1574789 h 1819206"/>
              <a:gd name="connsiteX4" fmla="*/ 392023 w 561705"/>
              <a:gd name="connsiteY4" fmla="*/ 1743959 h 1819206"/>
              <a:gd name="connsiteX5" fmla="*/ 392023 w 561705"/>
              <a:gd name="connsiteY5" fmla="*/ 499620 h 1819206"/>
              <a:gd name="connsiteX6" fmla="*/ 0 w 561705"/>
              <a:gd name="connsiteY6" fmla="*/ 107597 h 1819206"/>
              <a:gd name="connsiteX0" fmla="*/ 99792 w 561705"/>
              <a:gd name="connsiteY0" fmla="*/ 0 h 1819057"/>
              <a:gd name="connsiteX1" fmla="*/ 561705 w 561705"/>
              <a:gd name="connsiteY1" fmla="*/ 461913 h 1819057"/>
              <a:gd name="connsiteX2" fmla="*/ 561705 w 561705"/>
              <a:gd name="connsiteY2" fmla="*/ 1743959 h 1819057"/>
              <a:gd name="connsiteX3" fmla="*/ 515496 w 561705"/>
              <a:gd name="connsiteY3" fmla="*/ 1587247 h 1819057"/>
              <a:gd name="connsiteX4" fmla="*/ 470648 w 561705"/>
              <a:gd name="connsiteY4" fmla="*/ 1574789 h 1819057"/>
              <a:gd name="connsiteX5" fmla="*/ 392023 w 561705"/>
              <a:gd name="connsiteY5" fmla="*/ 1743959 h 1819057"/>
              <a:gd name="connsiteX6" fmla="*/ 392023 w 561705"/>
              <a:gd name="connsiteY6" fmla="*/ 499620 h 1819057"/>
              <a:gd name="connsiteX7" fmla="*/ 0 w 561705"/>
              <a:gd name="connsiteY7" fmla="*/ 107597 h 1819057"/>
              <a:gd name="connsiteX0" fmla="*/ 99792 w 561705"/>
              <a:gd name="connsiteY0" fmla="*/ 0 h 1819057"/>
              <a:gd name="connsiteX1" fmla="*/ 561705 w 561705"/>
              <a:gd name="connsiteY1" fmla="*/ 461913 h 1819057"/>
              <a:gd name="connsiteX2" fmla="*/ 561705 w 561705"/>
              <a:gd name="connsiteY2" fmla="*/ 1743959 h 1819057"/>
              <a:gd name="connsiteX3" fmla="*/ 515496 w 561705"/>
              <a:gd name="connsiteY3" fmla="*/ 1587247 h 1819057"/>
              <a:gd name="connsiteX4" fmla="*/ 470648 w 561705"/>
              <a:gd name="connsiteY4" fmla="*/ 1574789 h 1819057"/>
              <a:gd name="connsiteX5" fmla="*/ 392023 w 561705"/>
              <a:gd name="connsiteY5" fmla="*/ 1743959 h 1819057"/>
              <a:gd name="connsiteX6" fmla="*/ 392023 w 561705"/>
              <a:gd name="connsiteY6" fmla="*/ 499620 h 1819057"/>
              <a:gd name="connsiteX7" fmla="*/ 0 w 561705"/>
              <a:gd name="connsiteY7" fmla="*/ 107597 h 1819057"/>
              <a:gd name="connsiteX8" fmla="*/ 99792 w 561705"/>
              <a:gd name="connsiteY8" fmla="*/ 0 h 1819057"/>
              <a:gd name="connsiteX0" fmla="*/ 515496 w 606936"/>
              <a:gd name="connsiteY0" fmla="*/ 1587247 h 1819057"/>
              <a:gd name="connsiteX1" fmla="*/ 470648 w 606936"/>
              <a:gd name="connsiteY1" fmla="*/ 1574789 h 1819057"/>
              <a:gd name="connsiteX2" fmla="*/ 392023 w 606936"/>
              <a:gd name="connsiteY2" fmla="*/ 1743959 h 1819057"/>
              <a:gd name="connsiteX3" fmla="*/ 392023 w 606936"/>
              <a:gd name="connsiteY3" fmla="*/ 499620 h 1819057"/>
              <a:gd name="connsiteX4" fmla="*/ 0 w 606936"/>
              <a:gd name="connsiteY4" fmla="*/ 107597 h 1819057"/>
              <a:gd name="connsiteX5" fmla="*/ 99792 w 606936"/>
              <a:gd name="connsiteY5" fmla="*/ 0 h 1819057"/>
              <a:gd name="connsiteX6" fmla="*/ 561705 w 606936"/>
              <a:gd name="connsiteY6" fmla="*/ 461913 h 1819057"/>
              <a:gd name="connsiteX7" fmla="*/ 561705 w 606936"/>
              <a:gd name="connsiteY7" fmla="*/ 1743959 h 1819057"/>
              <a:gd name="connsiteX8" fmla="*/ 606936 w 606936"/>
              <a:gd name="connsiteY8" fmla="*/ 1678687 h 1819057"/>
              <a:gd name="connsiteX0" fmla="*/ 515496 w 561705"/>
              <a:gd name="connsiteY0" fmla="*/ 1587247 h 1819057"/>
              <a:gd name="connsiteX1" fmla="*/ 470648 w 561705"/>
              <a:gd name="connsiteY1" fmla="*/ 1574789 h 1819057"/>
              <a:gd name="connsiteX2" fmla="*/ 392023 w 561705"/>
              <a:gd name="connsiteY2" fmla="*/ 1743959 h 1819057"/>
              <a:gd name="connsiteX3" fmla="*/ 392023 w 561705"/>
              <a:gd name="connsiteY3" fmla="*/ 499620 h 1819057"/>
              <a:gd name="connsiteX4" fmla="*/ 0 w 561705"/>
              <a:gd name="connsiteY4" fmla="*/ 107597 h 1819057"/>
              <a:gd name="connsiteX5" fmla="*/ 99792 w 561705"/>
              <a:gd name="connsiteY5" fmla="*/ 0 h 1819057"/>
              <a:gd name="connsiteX6" fmla="*/ 561705 w 561705"/>
              <a:gd name="connsiteY6" fmla="*/ 461913 h 1819057"/>
              <a:gd name="connsiteX7" fmla="*/ 561705 w 561705"/>
              <a:gd name="connsiteY7" fmla="*/ 1743959 h 1819057"/>
              <a:gd name="connsiteX0" fmla="*/ 470648 w 561705"/>
              <a:gd name="connsiteY0" fmla="*/ 1574789 h 1819057"/>
              <a:gd name="connsiteX1" fmla="*/ 392023 w 561705"/>
              <a:gd name="connsiteY1" fmla="*/ 1743959 h 1819057"/>
              <a:gd name="connsiteX2" fmla="*/ 392023 w 561705"/>
              <a:gd name="connsiteY2" fmla="*/ 499620 h 1819057"/>
              <a:gd name="connsiteX3" fmla="*/ 0 w 561705"/>
              <a:gd name="connsiteY3" fmla="*/ 107597 h 1819057"/>
              <a:gd name="connsiteX4" fmla="*/ 99792 w 561705"/>
              <a:gd name="connsiteY4" fmla="*/ 0 h 1819057"/>
              <a:gd name="connsiteX5" fmla="*/ 561705 w 561705"/>
              <a:gd name="connsiteY5" fmla="*/ 461913 h 1819057"/>
              <a:gd name="connsiteX6" fmla="*/ 561705 w 561705"/>
              <a:gd name="connsiteY6" fmla="*/ 1743959 h 1819057"/>
              <a:gd name="connsiteX0" fmla="*/ 392023 w 561705"/>
              <a:gd name="connsiteY0" fmla="*/ 1743959 h 1743959"/>
              <a:gd name="connsiteX1" fmla="*/ 392023 w 561705"/>
              <a:gd name="connsiteY1" fmla="*/ 499620 h 1743959"/>
              <a:gd name="connsiteX2" fmla="*/ 0 w 561705"/>
              <a:gd name="connsiteY2" fmla="*/ 107597 h 1743959"/>
              <a:gd name="connsiteX3" fmla="*/ 99792 w 561705"/>
              <a:gd name="connsiteY3" fmla="*/ 0 h 1743959"/>
              <a:gd name="connsiteX4" fmla="*/ 561705 w 561705"/>
              <a:gd name="connsiteY4" fmla="*/ 461913 h 1743959"/>
              <a:gd name="connsiteX5" fmla="*/ 561705 w 561705"/>
              <a:gd name="connsiteY5" fmla="*/ 1743959 h 1743959"/>
              <a:gd name="connsiteX0" fmla="*/ 392023 w 561705"/>
              <a:gd name="connsiteY0" fmla="*/ 1636362 h 1636362"/>
              <a:gd name="connsiteX1" fmla="*/ 392023 w 561705"/>
              <a:gd name="connsiteY1" fmla="*/ 392023 h 1636362"/>
              <a:gd name="connsiteX2" fmla="*/ 0 w 561705"/>
              <a:gd name="connsiteY2" fmla="*/ 0 h 1636362"/>
              <a:gd name="connsiteX3" fmla="*/ 561705 w 561705"/>
              <a:gd name="connsiteY3" fmla="*/ 354316 h 1636362"/>
              <a:gd name="connsiteX4" fmla="*/ 561705 w 561705"/>
              <a:gd name="connsiteY4" fmla="*/ 1636362 h 1636362"/>
              <a:gd name="connsiteX0" fmla="*/ 392023 w 561705"/>
              <a:gd name="connsiteY0" fmla="*/ 1636362 h 1636362"/>
              <a:gd name="connsiteX1" fmla="*/ 392023 w 561705"/>
              <a:gd name="connsiteY1" fmla="*/ 392023 h 1636362"/>
              <a:gd name="connsiteX2" fmla="*/ 0 w 561705"/>
              <a:gd name="connsiteY2" fmla="*/ 0 h 1636362"/>
              <a:gd name="connsiteX3" fmla="*/ 561705 w 561705"/>
              <a:gd name="connsiteY3" fmla="*/ 1636362 h 1636362"/>
              <a:gd name="connsiteX0" fmla="*/ 392023 w 392023"/>
              <a:gd name="connsiteY0" fmla="*/ 1636362 h 1636362"/>
              <a:gd name="connsiteX1" fmla="*/ 392023 w 392023"/>
              <a:gd name="connsiteY1" fmla="*/ 392023 h 1636362"/>
              <a:gd name="connsiteX2" fmla="*/ 0 w 392023"/>
              <a:gd name="connsiteY2" fmla="*/ 0 h 1636362"/>
              <a:gd name="connsiteX0" fmla="*/ 392023 w 392023"/>
              <a:gd name="connsiteY0" fmla="*/ 1721074 h 1721074"/>
              <a:gd name="connsiteX1" fmla="*/ 392023 w 392023"/>
              <a:gd name="connsiteY1" fmla="*/ 392023 h 1721074"/>
              <a:gd name="connsiteX2" fmla="*/ 0 w 392023"/>
              <a:gd name="connsiteY2" fmla="*/ 0 h 1721074"/>
              <a:gd name="connsiteX0" fmla="*/ 392023 w 392023"/>
              <a:gd name="connsiteY0" fmla="*/ 1828211 h 1828211"/>
              <a:gd name="connsiteX1" fmla="*/ 392023 w 392023"/>
              <a:gd name="connsiteY1" fmla="*/ 392023 h 1828211"/>
              <a:gd name="connsiteX2" fmla="*/ 0 w 392023"/>
              <a:gd name="connsiteY2" fmla="*/ 0 h 1828211"/>
              <a:gd name="connsiteX0" fmla="*/ 394442 w 394442"/>
              <a:gd name="connsiteY0" fmla="*/ 1620173 h 1620173"/>
              <a:gd name="connsiteX1" fmla="*/ 392023 w 394442"/>
              <a:gd name="connsiteY1" fmla="*/ 392023 h 1620173"/>
              <a:gd name="connsiteX2" fmla="*/ 0 w 394442"/>
              <a:gd name="connsiteY2" fmla="*/ 0 h 1620173"/>
            </a:gdLst>
            <a:ahLst/>
            <a:cxnLst>
              <a:cxn ang="0">
                <a:pos x="connsiteX0" y="connsiteY0"/>
              </a:cxn>
              <a:cxn ang="0">
                <a:pos x="connsiteX1" y="connsiteY1"/>
              </a:cxn>
              <a:cxn ang="0">
                <a:pos x="connsiteX2" y="connsiteY2"/>
              </a:cxn>
            </a:cxnLst>
            <a:rect l="l" t="t" r="r" b="b"/>
            <a:pathLst>
              <a:path w="394442" h="1620173">
                <a:moveTo>
                  <a:pt x="394442" y="1620173"/>
                </a:moveTo>
                <a:cubicBezTo>
                  <a:pt x="393636" y="1210790"/>
                  <a:pt x="392829" y="801406"/>
                  <a:pt x="392023" y="392023"/>
                </a:cubicBezTo>
                <a:lnTo>
                  <a:pt x="0" y="0"/>
                </a:lnTo>
              </a:path>
            </a:pathLst>
          </a:custGeom>
          <a:noFill/>
          <a:ln w="25400" cap="flat">
            <a:solidFill>
              <a:srgbClr val="F16F3B"/>
            </a:solidFill>
            <a:prstDash val="solid"/>
            <a:round/>
            <a:headEnd type="triangle" w="lg" len="med"/>
            <a:tailEnd type="none"/>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71" name="Freeform 70"/>
          <p:cNvSpPr/>
          <p:nvPr/>
        </p:nvSpPr>
        <p:spPr>
          <a:xfrm>
            <a:off x="5705113" y="1718442"/>
            <a:ext cx="461913" cy="1712242"/>
          </a:xfrm>
          <a:custGeom>
            <a:avLst/>
            <a:gdLst>
              <a:gd name="connsiteX0" fmla="*/ 84842 w 546755"/>
              <a:gd name="connsiteY0" fmla="*/ 0 h 1743959"/>
              <a:gd name="connsiteX1" fmla="*/ 546755 w 546755"/>
              <a:gd name="connsiteY1" fmla="*/ 461913 h 1743959"/>
              <a:gd name="connsiteX2" fmla="*/ 546755 w 546755"/>
              <a:gd name="connsiteY2" fmla="*/ 1743959 h 1743959"/>
              <a:gd name="connsiteX3" fmla="*/ 377073 w 546755"/>
              <a:gd name="connsiteY3" fmla="*/ 1743959 h 1743959"/>
              <a:gd name="connsiteX4" fmla="*/ 377073 w 546755"/>
              <a:gd name="connsiteY4" fmla="*/ 499620 h 1743959"/>
              <a:gd name="connsiteX5" fmla="*/ 0 w 546755"/>
              <a:gd name="connsiteY5" fmla="*/ 122547 h 1743959"/>
              <a:gd name="connsiteX0" fmla="*/ 99792 w 561705"/>
              <a:gd name="connsiteY0" fmla="*/ 0 h 1743959"/>
              <a:gd name="connsiteX1" fmla="*/ 561705 w 561705"/>
              <a:gd name="connsiteY1" fmla="*/ 461913 h 1743959"/>
              <a:gd name="connsiteX2" fmla="*/ 561705 w 561705"/>
              <a:gd name="connsiteY2" fmla="*/ 1743959 h 1743959"/>
              <a:gd name="connsiteX3" fmla="*/ 392023 w 561705"/>
              <a:gd name="connsiteY3" fmla="*/ 1743959 h 1743959"/>
              <a:gd name="connsiteX4" fmla="*/ 392023 w 561705"/>
              <a:gd name="connsiteY4" fmla="*/ 499620 h 1743959"/>
              <a:gd name="connsiteX5" fmla="*/ 0 w 561705"/>
              <a:gd name="connsiteY5" fmla="*/ 107597 h 1743959"/>
              <a:gd name="connsiteX0" fmla="*/ 99792 w 561705"/>
              <a:gd name="connsiteY0" fmla="*/ 0 h 1801521"/>
              <a:gd name="connsiteX1" fmla="*/ 561705 w 561705"/>
              <a:gd name="connsiteY1" fmla="*/ 461913 h 1801521"/>
              <a:gd name="connsiteX2" fmla="*/ 561705 w 561705"/>
              <a:gd name="connsiteY2" fmla="*/ 1743959 h 1801521"/>
              <a:gd name="connsiteX3" fmla="*/ 480614 w 561705"/>
              <a:gd name="connsiteY3" fmla="*/ 1801521 h 1801521"/>
              <a:gd name="connsiteX4" fmla="*/ 392023 w 561705"/>
              <a:gd name="connsiteY4" fmla="*/ 1743959 h 1801521"/>
              <a:gd name="connsiteX5" fmla="*/ 392023 w 561705"/>
              <a:gd name="connsiteY5" fmla="*/ 499620 h 1801521"/>
              <a:gd name="connsiteX6" fmla="*/ 0 w 561705"/>
              <a:gd name="connsiteY6" fmla="*/ 107597 h 1801521"/>
              <a:gd name="connsiteX0" fmla="*/ 99792 w 561705"/>
              <a:gd name="connsiteY0" fmla="*/ 0 h 1743959"/>
              <a:gd name="connsiteX1" fmla="*/ 561705 w 561705"/>
              <a:gd name="connsiteY1" fmla="*/ 461913 h 1743959"/>
              <a:gd name="connsiteX2" fmla="*/ 561705 w 561705"/>
              <a:gd name="connsiteY2" fmla="*/ 1743959 h 1743959"/>
              <a:gd name="connsiteX3" fmla="*/ 475631 w 561705"/>
              <a:gd name="connsiteY3" fmla="*/ 1293244 h 1743959"/>
              <a:gd name="connsiteX4" fmla="*/ 392023 w 561705"/>
              <a:gd name="connsiteY4" fmla="*/ 1743959 h 1743959"/>
              <a:gd name="connsiteX5" fmla="*/ 392023 w 561705"/>
              <a:gd name="connsiteY5" fmla="*/ 499620 h 1743959"/>
              <a:gd name="connsiteX6" fmla="*/ 0 w 561705"/>
              <a:gd name="connsiteY6" fmla="*/ 107597 h 1743959"/>
              <a:gd name="connsiteX0" fmla="*/ 99792 w 561705"/>
              <a:gd name="connsiteY0" fmla="*/ 0 h 1901866"/>
              <a:gd name="connsiteX1" fmla="*/ 561705 w 561705"/>
              <a:gd name="connsiteY1" fmla="*/ 461913 h 1901866"/>
              <a:gd name="connsiteX2" fmla="*/ 561705 w 561705"/>
              <a:gd name="connsiteY2" fmla="*/ 1743959 h 1901866"/>
              <a:gd name="connsiteX3" fmla="*/ 392023 w 561705"/>
              <a:gd name="connsiteY3" fmla="*/ 1743959 h 1901866"/>
              <a:gd name="connsiteX4" fmla="*/ 392023 w 561705"/>
              <a:gd name="connsiteY4" fmla="*/ 499620 h 1901866"/>
              <a:gd name="connsiteX5" fmla="*/ 0 w 561705"/>
              <a:gd name="connsiteY5" fmla="*/ 107597 h 1901866"/>
              <a:gd name="connsiteX0" fmla="*/ 99792 w 561705"/>
              <a:gd name="connsiteY0" fmla="*/ 0 h 1819206"/>
              <a:gd name="connsiteX1" fmla="*/ 561705 w 561705"/>
              <a:gd name="connsiteY1" fmla="*/ 461913 h 1819206"/>
              <a:gd name="connsiteX2" fmla="*/ 561705 w 561705"/>
              <a:gd name="connsiteY2" fmla="*/ 1743959 h 1819206"/>
              <a:gd name="connsiteX3" fmla="*/ 470648 w 561705"/>
              <a:gd name="connsiteY3" fmla="*/ 1574789 h 1819206"/>
              <a:gd name="connsiteX4" fmla="*/ 392023 w 561705"/>
              <a:gd name="connsiteY4" fmla="*/ 1743959 h 1819206"/>
              <a:gd name="connsiteX5" fmla="*/ 392023 w 561705"/>
              <a:gd name="connsiteY5" fmla="*/ 499620 h 1819206"/>
              <a:gd name="connsiteX6" fmla="*/ 0 w 561705"/>
              <a:gd name="connsiteY6" fmla="*/ 107597 h 1819206"/>
              <a:gd name="connsiteX0" fmla="*/ 99792 w 561705"/>
              <a:gd name="connsiteY0" fmla="*/ 0 h 1819057"/>
              <a:gd name="connsiteX1" fmla="*/ 561705 w 561705"/>
              <a:gd name="connsiteY1" fmla="*/ 461913 h 1819057"/>
              <a:gd name="connsiteX2" fmla="*/ 561705 w 561705"/>
              <a:gd name="connsiteY2" fmla="*/ 1743959 h 1819057"/>
              <a:gd name="connsiteX3" fmla="*/ 515496 w 561705"/>
              <a:gd name="connsiteY3" fmla="*/ 1587247 h 1819057"/>
              <a:gd name="connsiteX4" fmla="*/ 470648 w 561705"/>
              <a:gd name="connsiteY4" fmla="*/ 1574789 h 1819057"/>
              <a:gd name="connsiteX5" fmla="*/ 392023 w 561705"/>
              <a:gd name="connsiteY5" fmla="*/ 1743959 h 1819057"/>
              <a:gd name="connsiteX6" fmla="*/ 392023 w 561705"/>
              <a:gd name="connsiteY6" fmla="*/ 499620 h 1819057"/>
              <a:gd name="connsiteX7" fmla="*/ 0 w 561705"/>
              <a:gd name="connsiteY7" fmla="*/ 107597 h 1819057"/>
              <a:gd name="connsiteX0" fmla="*/ 99792 w 561705"/>
              <a:gd name="connsiteY0" fmla="*/ 0 h 1819057"/>
              <a:gd name="connsiteX1" fmla="*/ 561705 w 561705"/>
              <a:gd name="connsiteY1" fmla="*/ 461913 h 1819057"/>
              <a:gd name="connsiteX2" fmla="*/ 561705 w 561705"/>
              <a:gd name="connsiteY2" fmla="*/ 1743959 h 1819057"/>
              <a:gd name="connsiteX3" fmla="*/ 515496 w 561705"/>
              <a:gd name="connsiteY3" fmla="*/ 1587247 h 1819057"/>
              <a:gd name="connsiteX4" fmla="*/ 470648 w 561705"/>
              <a:gd name="connsiteY4" fmla="*/ 1574789 h 1819057"/>
              <a:gd name="connsiteX5" fmla="*/ 392023 w 561705"/>
              <a:gd name="connsiteY5" fmla="*/ 1743959 h 1819057"/>
              <a:gd name="connsiteX6" fmla="*/ 392023 w 561705"/>
              <a:gd name="connsiteY6" fmla="*/ 499620 h 1819057"/>
              <a:gd name="connsiteX7" fmla="*/ 0 w 561705"/>
              <a:gd name="connsiteY7" fmla="*/ 107597 h 1819057"/>
              <a:gd name="connsiteX8" fmla="*/ 99792 w 561705"/>
              <a:gd name="connsiteY8" fmla="*/ 0 h 1819057"/>
              <a:gd name="connsiteX0" fmla="*/ 515496 w 606936"/>
              <a:gd name="connsiteY0" fmla="*/ 1587247 h 1819057"/>
              <a:gd name="connsiteX1" fmla="*/ 470648 w 606936"/>
              <a:gd name="connsiteY1" fmla="*/ 1574789 h 1819057"/>
              <a:gd name="connsiteX2" fmla="*/ 392023 w 606936"/>
              <a:gd name="connsiteY2" fmla="*/ 1743959 h 1819057"/>
              <a:gd name="connsiteX3" fmla="*/ 392023 w 606936"/>
              <a:gd name="connsiteY3" fmla="*/ 499620 h 1819057"/>
              <a:gd name="connsiteX4" fmla="*/ 0 w 606936"/>
              <a:gd name="connsiteY4" fmla="*/ 107597 h 1819057"/>
              <a:gd name="connsiteX5" fmla="*/ 99792 w 606936"/>
              <a:gd name="connsiteY5" fmla="*/ 0 h 1819057"/>
              <a:gd name="connsiteX6" fmla="*/ 561705 w 606936"/>
              <a:gd name="connsiteY6" fmla="*/ 461913 h 1819057"/>
              <a:gd name="connsiteX7" fmla="*/ 561705 w 606936"/>
              <a:gd name="connsiteY7" fmla="*/ 1743959 h 1819057"/>
              <a:gd name="connsiteX8" fmla="*/ 606936 w 606936"/>
              <a:gd name="connsiteY8" fmla="*/ 1678687 h 1819057"/>
              <a:gd name="connsiteX0" fmla="*/ 515496 w 561705"/>
              <a:gd name="connsiteY0" fmla="*/ 1587247 h 1819057"/>
              <a:gd name="connsiteX1" fmla="*/ 470648 w 561705"/>
              <a:gd name="connsiteY1" fmla="*/ 1574789 h 1819057"/>
              <a:gd name="connsiteX2" fmla="*/ 392023 w 561705"/>
              <a:gd name="connsiteY2" fmla="*/ 1743959 h 1819057"/>
              <a:gd name="connsiteX3" fmla="*/ 392023 w 561705"/>
              <a:gd name="connsiteY3" fmla="*/ 499620 h 1819057"/>
              <a:gd name="connsiteX4" fmla="*/ 0 w 561705"/>
              <a:gd name="connsiteY4" fmla="*/ 107597 h 1819057"/>
              <a:gd name="connsiteX5" fmla="*/ 99792 w 561705"/>
              <a:gd name="connsiteY5" fmla="*/ 0 h 1819057"/>
              <a:gd name="connsiteX6" fmla="*/ 561705 w 561705"/>
              <a:gd name="connsiteY6" fmla="*/ 461913 h 1819057"/>
              <a:gd name="connsiteX7" fmla="*/ 561705 w 561705"/>
              <a:gd name="connsiteY7" fmla="*/ 1743959 h 1819057"/>
              <a:gd name="connsiteX0" fmla="*/ 470648 w 561705"/>
              <a:gd name="connsiteY0" fmla="*/ 1574789 h 1819057"/>
              <a:gd name="connsiteX1" fmla="*/ 392023 w 561705"/>
              <a:gd name="connsiteY1" fmla="*/ 1743959 h 1819057"/>
              <a:gd name="connsiteX2" fmla="*/ 392023 w 561705"/>
              <a:gd name="connsiteY2" fmla="*/ 499620 h 1819057"/>
              <a:gd name="connsiteX3" fmla="*/ 0 w 561705"/>
              <a:gd name="connsiteY3" fmla="*/ 107597 h 1819057"/>
              <a:gd name="connsiteX4" fmla="*/ 99792 w 561705"/>
              <a:gd name="connsiteY4" fmla="*/ 0 h 1819057"/>
              <a:gd name="connsiteX5" fmla="*/ 561705 w 561705"/>
              <a:gd name="connsiteY5" fmla="*/ 461913 h 1819057"/>
              <a:gd name="connsiteX6" fmla="*/ 561705 w 561705"/>
              <a:gd name="connsiteY6" fmla="*/ 1743959 h 1819057"/>
              <a:gd name="connsiteX0" fmla="*/ 392023 w 561705"/>
              <a:gd name="connsiteY0" fmla="*/ 1743959 h 1743959"/>
              <a:gd name="connsiteX1" fmla="*/ 392023 w 561705"/>
              <a:gd name="connsiteY1" fmla="*/ 499620 h 1743959"/>
              <a:gd name="connsiteX2" fmla="*/ 0 w 561705"/>
              <a:gd name="connsiteY2" fmla="*/ 107597 h 1743959"/>
              <a:gd name="connsiteX3" fmla="*/ 99792 w 561705"/>
              <a:gd name="connsiteY3" fmla="*/ 0 h 1743959"/>
              <a:gd name="connsiteX4" fmla="*/ 561705 w 561705"/>
              <a:gd name="connsiteY4" fmla="*/ 461913 h 1743959"/>
              <a:gd name="connsiteX5" fmla="*/ 561705 w 561705"/>
              <a:gd name="connsiteY5" fmla="*/ 1743959 h 1743959"/>
              <a:gd name="connsiteX0" fmla="*/ 292231 w 461913"/>
              <a:gd name="connsiteY0" fmla="*/ 1743959 h 1743959"/>
              <a:gd name="connsiteX1" fmla="*/ 292231 w 461913"/>
              <a:gd name="connsiteY1" fmla="*/ 499620 h 1743959"/>
              <a:gd name="connsiteX2" fmla="*/ 0 w 461913"/>
              <a:gd name="connsiteY2" fmla="*/ 0 h 1743959"/>
              <a:gd name="connsiteX3" fmla="*/ 461913 w 461913"/>
              <a:gd name="connsiteY3" fmla="*/ 461913 h 1743959"/>
              <a:gd name="connsiteX4" fmla="*/ 461913 w 461913"/>
              <a:gd name="connsiteY4" fmla="*/ 1743959 h 1743959"/>
              <a:gd name="connsiteX0" fmla="*/ 292231 w 461913"/>
              <a:gd name="connsiteY0" fmla="*/ 1743959 h 1743959"/>
              <a:gd name="connsiteX1" fmla="*/ 0 w 461913"/>
              <a:gd name="connsiteY1" fmla="*/ 0 h 1743959"/>
              <a:gd name="connsiteX2" fmla="*/ 461913 w 461913"/>
              <a:gd name="connsiteY2" fmla="*/ 461913 h 1743959"/>
              <a:gd name="connsiteX3" fmla="*/ 461913 w 461913"/>
              <a:gd name="connsiteY3" fmla="*/ 1743959 h 1743959"/>
              <a:gd name="connsiteX0" fmla="*/ 0 w 461913"/>
              <a:gd name="connsiteY0" fmla="*/ 0 h 1743959"/>
              <a:gd name="connsiteX1" fmla="*/ 461913 w 461913"/>
              <a:gd name="connsiteY1" fmla="*/ 461913 h 1743959"/>
              <a:gd name="connsiteX2" fmla="*/ 461913 w 461913"/>
              <a:gd name="connsiteY2" fmla="*/ 1743959 h 1743959"/>
              <a:gd name="connsiteX0" fmla="*/ 0 w 461913"/>
              <a:gd name="connsiteY0" fmla="*/ 0 h 1900927"/>
              <a:gd name="connsiteX1" fmla="*/ 461913 w 461913"/>
              <a:gd name="connsiteY1" fmla="*/ 461913 h 1900927"/>
              <a:gd name="connsiteX2" fmla="*/ 461913 w 461913"/>
              <a:gd name="connsiteY2" fmla="*/ 1900927 h 1900927"/>
              <a:gd name="connsiteX0" fmla="*/ 0 w 461913"/>
              <a:gd name="connsiteY0" fmla="*/ 0 h 1712242"/>
              <a:gd name="connsiteX1" fmla="*/ 461913 w 461913"/>
              <a:gd name="connsiteY1" fmla="*/ 461913 h 1712242"/>
              <a:gd name="connsiteX2" fmla="*/ 461913 w 461913"/>
              <a:gd name="connsiteY2" fmla="*/ 1712242 h 1712242"/>
            </a:gdLst>
            <a:ahLst/>
            <a:cxnLst>
              <a:cxn ang="0">
                <a:pos x="connsiteX0" y="connsiteY0"/>
              </a:cxn>
              <a:cxn ang="0">
                <a:pos x="connsiteX1" y="connsiteY1"/>
              </a:cxn>
              <a:cxn ang="0">
                <a:pos x="connsiteX2" y="connsiteY2"/>
              </a:cxn>
            </a:cxnLst>
            <a:rect l="l" t="t" r="r" b="b"/>
            <a:pathLst>
              <a:path w="461913" h="1712242">
                <a:moveTo>
                  <a:pt x="0" y="0"/>
                </a:moveTo>
                <a:lnTo>
                  <a:pt x="461913" y="461913"/>
                </a:lnTo>
                <a:lnTo>
                  <a:pt x="461913" y="1712242"/>
                </a:lnTo>
              </a:path>
            </a:pathLst>
          </a:custGeom>
          <a:noFill/>
          <a:ln w="25400" cap="flat">
            <a:solidFill>
              <a:srgbClr val="F16F3B"/>
            </a:solidFill>
            <a:prstDash val="solid"/>
            <a:round/>
            <a:tailEnd type="triangle" w="lg" len="me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8" name="Rounded Rectangle 27"/>
          <p:cNvSpPr/>
          <p:nvPr/>
        </p:nvSpPr>
        <p:spPr>
          <a:xfrm>
            <a:off x="4104301" y="3541999"/>
            <a:ext cx="2394408" cy="822960"/>
          </a:xfrm>
          <a:prstGeom prst="roundRect">
            <a:avLst>
              <a:gd name="adj" fmla="val 6455"/>
            </a:avLst>
          </a:prstGeom>
          <a:solidFill>
            <a:srgbClr val="059A9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200" b="1" dirty="0" smtClean="0">
                <a:solidFill>
                  <a:schemeClr val="bg1"/>
                </a:solidFill>
              </a:rPr>
              <a:t>REAL-TIME DATA INSIGHTS</a:t>
            </a:r>
            <a:endParaRPr kumimoji="0" lang="en-US" sz="1200" b="1" i="0" u="none" strike="noStrike" cap="none" spc="0" normalizeH="0" baseline="0" dirty="0">
              <a:ln>
                <a:noFill/>
              </a:ln>
              <a:solidFill>
                <a:schemeClr val="bg1"/>
              </a:solidFill>
              <a:effectLst/>
              <a:uFill>
                <a:solidFill>
                  <a:srgbClr val="4D4D4D"/>
                </a:solidFill>
              </a:uFill>
              <a:latin typeface="Arial"/>
              <a:ea typeface="Arial"/>
              <a:cs typeface="Arial"/>
              <a:sym typeface="Arial"/>
            </a:endParaRPr>
          </a:p>
        </p:txBody>
      </p:sp>
      <p:sp>
        <p:nvSpPr>
          <p:cNvPr id="29" name="TextBox 28"/>
          <p:cNvSpPr txBox="1"/>
          <p:nvPr/>
        </p:nvSpPr>
        <p:spPr>
          <a:xfrm>
            <a:off x="4962704" y="4087962"/>
            <a:ext cx="690252"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200" dirty="0" err="1" smtClean="0">
                <a:solidFill>
                  <a:schemeClr val="bg1"/>
                </a:solidFill>
              </a:rPr>
              <a:t>GemFire</a:t>
            </a:r>
            <a:endParaRPr lang="en-US" sz="1200" dirty="0" smtClean="0">
              <a:solidFill>
                <a:schemeClr val="bg1"/>
              </a:solidFill>
            </a:endParaRPr>
          </a:p>
        </p:txBody>
      </p:sp>
      <p:pic>
        <p:nvPicPr>
          <p:cNvPr id="30" name="Picture 2" descr="C:\Users\sdunn\Documents\Pivotal Corporate\presentation\Misc Assets\icon-gemfir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24950" y="3756698"/>
            <a:ext cx="365760" cy="365760"/>
          </a:xfrm>
          <a:prstGeom prst="rect">
            <a:avLst/>
          </a:prstGeom>
          <a:noFill/>
          <a:extLst>
            <a:ext uri="{909E8E84-426E-40dd-AFC4-6F175D3DCCD1}">
              <a14:hiddenFill xmlns:a14="http://schemas.microsoft.com/office/drawing/2010/main">
                <a:solidFill>
                  <a:srgbClr val="FFFFFF"/>
                </a:solidFill>
              </a14:hiddenFill>
            </a:ext>
          </a:extLst>
        </p:spPr>
      </p:pic>
      <p:cxnSp>
        <p:nvCxnSpPr>
          <p:cNvPr id="74" name="Straight Arrow Connector 73"/>
          <p:cNvCxnSpPr/>
          <p:nvPr/>
        </p:nvCxnSpPr>
        <p:spPr>
          <a:xfrm flipH="1">
            <a:off x="5498890" y="2515464"/>
            <a:ext cx="1465700" cy="0"/>
          </a:xfrm>
          <a:prstGeom prst="straightConnector1">
            <a:avLst/>
          </a:prstGeom>
          <a:noFill/>
          <a:ln w="25400" cap="flat">
            <a:solidFill>
              <a:srgbClr val="F16F3B"/>
            </a:solidFill>
            <a:prstDash val="sysDash"/>
            <a:round/>
            <a:tailEnd type="triangle" w="lg" len="med"/>
          </a:ln>
          <a:effectLst/>
        </p:spPr>
        <p:style>
          <a:lnRef idx="0">
            <a:scrgbClr r="0" g="0" b="0"/>
          </a:lnRef>
          <a:fillRef idx="0">
            <a:scrgbClr r="0" g="0" b="0"/>
          </a:fillRef>
          <a:effectRef idx="0">
            <a:scrgbClr r="0" g="0" b="0"/>
          </a:effectRef>
          <a:fontRef idx="none"/>
        </p:style>
      </p:cxnSp>
      <p:sp>
        <p:nvSpPr>
          <p:cNvPr id="78" name="TextBox 77"/>
          <p:cNvSpPr txBox="1"/>
          <p:nvPr/>
        </p:nvSpPr>
        <p:spPr>
          <a:xfrm>
            <a:off x="517310" y="2679278"/>
            <a:ext cx="741548" cy="4616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lvl="0" algn="ctr" rtl="0" latinLnBrk="1" hangingPunct="0"/>
            <a:r>
              <a:rPr lang="en-US" sz="1200" b="1" dirty="0" smtClean="0">
                <a:solidFill>
                  <a:schemeClr val="bg1"/>
                </a:solidFill>
                <a:latin typeface="Avenir Next Demi Bold"/>
                <a:ea typeface="Avenir Next Demi Bold"/>
                <a:cs typeface="Avenir Next Demi Bold"/>
                <a:sym typeface="Avenir Next Demi Bold"/>
              </a:rPr>
              <a:t>CAR</a:t>
            </a:r>
          </a:p>
          <a:p>
            <a:pPr lvl="0" algn="ctr" rtl="0" latinLnBrk="1" hangingPunct="0"/>
            <a:r>
              <a:rPr lang="en-US" sz="1200" b="1" dirty="0" smtClean="0">
                <a:solidFill>
                  <a:schemeClr val="bg1"/>
                </a:solidFill>
                <a:latin typeface="Avenir Next Demi Bold"/>
                <a:ea typeface="Avenir Next Demi Bold"/>
                <a:cs typeface="Avenir Next Demi Bold"/>
                <a:sym typeface="Avenir Next Demi Bold"/>
              </a:rPr>
              <a:t>SENSOR</a:t>
            </a:r>
            <a:endParaRPr lang="en-US" sz="1200" b="1" dirty="0">
              <a:solidFill>
                <a:schemeClr val="bg1"/>
              </a:solidFill>
              <a:latin typeface="Avenir Next Demi Bold"/>
              <a:ea typeface="Avenir Next Demi Bold"/>
              <a:cs typeface="Avenir Next Demi Bold"/>
              <a:sym typeface="Avenir Next Demi Bold"/>
            </a:endParaRPr>
          </a:p>
        </p:txBody>
      </p:sp>
      <p:cxnSp>
        <p:nvCxnSpPr>
          <p:cNvPr id="79" name="Straight Arrow Connector 78"/>
          <p:cNvCxnSpPr/>
          <p:nvPr/>
        </p:nvCxnSpPr>
        <p:spPr>
          <a:xfrm flipH="1">
            <a:off x="6517564" y="3949112"/>
            <a:ext cx="573299" cy="0"/>
          </a:xfrm>
          <a:prstGeom prst="straightConnector1">
            <a:avLst/>
          </a:prstGeom>
          <a:noFill/>
          <a:ln w="25400" cap="flat">
            <a:solidFill>
              <a:schemeClr val="bg1"/>
            </a:solidFill>
            <a:prstDash val="solid"/>
            <a:round/>
            <a:headEnd type="triangle" w="lg" len="med"/>
            <a:tailEnd type="triangle" w="lg" len="med"/>
          </a:ln>
          <a:effectLst/>
        </p:spPr>
        <p:style>
          <a:lnRef idx="0">
            <a:scrgbClr r="0" g="0" b="0"/>
          </a:lnRef>
          <a:fillRef idx="0">
            <a:scrgbClr r="0" g="0" b="0"/>
          </a:fillRef>
          <a:effectRef idx="0">
            <a:scrgbClr r="0" g="0" b="0"/>
          </a:effectRef>
          <a:fontRef idx="none"/>
        </p:style>
      </p:cxnSp>
      <p:sp>
        <p:nvSpPr>
          <p:cNvPr id="88" name="TextBox 87"/>
          <p:cNvSpPr txBox="1"/>
          <p:nvPr/>
        </p:nvSpPr>
        <p:spPr>
          <a:xfrm>
            <a:off x="6223130" y="1026444"/>
            <a:ext cx="390491"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lvl="0" algn="ctr" rtl="0" latinLnBrk="1" hangingPunct="0"/>
            <a:r>
              <a:rPr lang="en-US" sz="1200" dirty="0" smtClean="0">
                <a:solidFill>
                  <a:schemeClr val="bg1"/>
                </a:solidFill>
                <a:latin typeface="Avenir Next Demi Bold"/>
                <a:ea typeface="Avenir Next Demi Bold"/>
                <a:cs typeface="Avenir Next Demi Bold"/>
                <a:sym typeface="Avenir Next Demi Bold"/>
              </a:rPr>
              <a:t>Sink</a:t>
            </a:r>
            <a:endParaRPr lang="en-US" sz="1200" dirty="0">
              <a:solidFill>
                <a:schemeClr val="bg1"/>
              </a:solidFill>
              <a:latin typeface="Avenir Next Demi Bold"/>
              <a:ea typeface="Avenir Next Demi Bold"/>
              <a:cs typeface="Avenir Next Demi Bold"/>
              <a:sym typeface="Avenir Next Demi Bold"/>
            </a:endParaRPr>
          </a:p>
        </p:txBody>
      </p:sp>
      <p:sp>
        <p:nvSpPr>
          <p:cNvPr id="89" name="TextBox 88"/>
          <p:cNvSpPr txBox="1"/>
          <p:nvPr/>
        </p:nvSpPr>
        <p:spPr>
          <a:xfrm>
            <a:off x="5978749" y="1647720"/>
            <a:ext cx="356827"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lvl="0" algn="ctr" rtl="0" latinLnBrk="1" hangingPunct="0"/>
            <a:r>
              <a:rPr lang="en-US" sz="1200" dirty="0" smtClean="0">
                <a:solidFill>
                  <a:schemeClr val="bg1"/>
                </a:solidFill>
                <a:latin typeface="Avenir Next Demi Bold"/>
                <a:ea typeface="Avenir Next Demi Bold"/>
                <a:cs typeface="Avenir Next Demi Bold"/>
                <a:sym typeface="Avenir Next Demi Bold"/>
              </a:rPr>
              <a:t>Tap</a:t>
            </a:r>
            <a:endParaRPr lang="en-US" sz="1200" dirty="0">
              <a:solidFill>
                <a:schemeClr val="bg1"/>
              </a:solidFill>
              <a:latin typeface="Avenir Next Demi Bold"/>
              <a:ea typeface="Avenir Next Demi Bold"/>
              <a:cs typeface="Avenir Next Demi Bold"/>
              <a:sym typeface="Avenir Next Demi Bold"/>
            </a:endParaRPr>
          </a:p>
        </p:txBody>
      </p:sp>
      <p:cxnSp>
        <p:nvCxnSpPr>
          <p:cNvPr id="90" name="Straight Arrow Connector 89"/>
          <p:cNvCxnSpPr/>
          <p:nvPr/>
        </p:nvCxnSpPr>
        <p:spPr>
          <a:xfrm flipV="1">
            <a:off x="4113728" y="1762194"/>
            <a:ext cx="0" cy="475198"/>
          </a:xfrm>
          <a:prstGeom prst="straightConnector1">
            <a:avLst/>
          </a:prstGeom>
          <a:noFill/>
          <a:ln w="25400" cap="flat">
            <a:solidFill>
              <a:srgbClr val="F16F3B"/>
            </a:solidFill>
            <a:prstDash val="solid"/>
            <a:round/>
            <a:tailEnd type="triangle" w="lg" len="med"/>
          </a:ln>
          <a:effectLst/>
        </p:spPr>
        <p:style>
          <a:lnRef idx="0">
            <a:scrgbClr r="0" g="0" b="0"/>
          </a:lnRef>
          <a:fillRef idx="0">
            <a:scrgbClr r="0" g="0" b="0"/>
          </a:fillRef>
          <a:effectRef idx="0">
            <a:scrgbClr r="0" g="0" b="0"/>
          </a:effectRef>
          <a:fontRef idx="none"/>
        </p:style>
      </p:cxnSp>
      <p:cxnSp>
        <p:nvCxnSpPr>
          <p:cNvPr id="92" name="Straight Arrow Connector 91"/>
          <p:cNvCxnSpPr/>
          <p:nvPr/>
        </p:nvCxnSpPr>
        <p:spPr>
          <a:xfrm>
            <a:off x="3978634" y="1763754"/>
            <a:ext cx="0" cy="475198"/>
          </a:xfrm>
          <a:prstGeom prst="straightConnector1">
            <a:avLst/>
          </a:prstGeom>
          <a:noFill/>
          <a:ln w="25400" cap="flat">
            <a:solidFill>
              <a:srgbClr val="F16F3B"/>
            </a:solidFill>
            <a:prstDash val="solid"/>
            <a:round/>
            <a:tailEnd type="triangle" w="lg" len="med"/>
          </a:ln>
          <a:effectLst/>
        </p:spPr>
        <p:style>
          <a:lnRef idx="0">
            <a:scrgbClr r="0" g="0" b="0"/>
          </a:lnRef>
          <a:fillRef idx="0">
            <a:scrgbClr r="0" g="0" b="0"/>
          </a:fillRef>
          <a:effectRef idx="0">
            <a:scrgbClr r="0" g="0" b="0"/>
          </a:effectRef>
          <a:fontRef idx="none"/>
        </p:style>
      </p:cxnSp>
      <p:cxnSp>
        <p:nvCxnSpPr>
          <p:cNvPr id="93" name="Straight Arrow Connector 92"/>
          <p:cNvCxnSpPr/>
          <p:nvPr/>
        </p:nvCxnSpPr>
        <p:spPr>
          <a:xfrm flipV="1">
            <a:off x="2666806" y="1762194"/>
            <a:ext cx="0" cy="475198"/>
          </a:xfrm>
          <a:prstGeom prst="straightConnector1">
            <a:avLst/>
          </a:prstGeom>
          <a:noFill/>
          <a:ln w="25400" cap="flat">
            <a:solidFill>
              <a:srgbClr val="F16F3B"/>
            </a:solidFill>
            <a:prstDash val="solid"/>
            <a:round/>
            <a:tailEnd type="triangle" w="lg" len="med"/>
          </a:ln>
          <a:effectLst/>
        </p:spPr>
        <p:style>
          <a:lnRef idx="0">
            <a:scrgbClr r="0" g="0" b="0"/>
          </a:lnRef>
          <a:fillRef idx="0">
            <a:scrgbClr r="0" g="0" b="0"/>
          </a:fillRef>
          <a:effectRef idx="0">
            <a:scrgbClr r="0" g="0" b="0"/>
          </a:effectRef>
          <a:fontRef idx="none"/>
        </p:style>
      </p:cxnSp>
      <p:cxnSp>
        <p:nvCxnSpPr>
          <p:cNvPr id="94" name="Straight Arrow Connector 93"/>
          <p:cNvCxnSpPr/>
          <p:nvPr/>
        </p:nvCxnSpPr>
        <p:spPr>
          <a:xfrm>
            <a:off x="2531712" y="1763754"/>
            <a:ext cx="0" cy="475198"/>
          </a:xfrm>
          <a:prstGeom prst="straightConnector1">
            <a:avLst/>
          </a:prstGeom>
          <a:noFill/>
          <a:ln w="25400" cap="flat">
            <a:solidFill>
              <a:srgbClr val="F16F3B"/>
            </a:solidFill>
            <a:prstDash val="solid"/>
            <a:round/>
            <a:tailEnd type="triangle" w="lg" len="med"/>
          </a:ln>
          <a:effectLst/>
        </p:spPr>
        <p:style>
          <a:lnRef idx="0">
            <a:scrgbClr r="0" g="0" b="0"/>
          </a:lnRef>
          <a:fillRef idx="0">
            <a:scrgbClr r="0" g="0" b="0"/>
          </a:fillRef>
          <a:effectRef idx="0">
            <a:scrgbClr r="0" g="0" b="0"/>
          </a:effectRef>
          <a:fontRef idx="none"/>
        </p:style>
      </p:cxnSp>
      <p:sp>
        <p:nvSpPr>
          <p:cNvPr id="95" name="TextBox 94"/>
          <p:cNvSpPr txBox="1"/>
          <p:nvPr/>
        </p:nvSpPr>
        <p:spPr>
          <a:xfrm>
            <a:off x="7334289" y="3137690"/>
            <a:ext cx="1089399"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lvl="0" algn="ctr" rtl="0" latinLnBrk="1" hangingPunct="0"/>
            <a:r>
              <a:rPr lang="en-US" sz="1200" b="1" dirty="0" smtClean="0">
                <a:solidFill>
                  <a:schemeClr val="bg1"/>
                </a:solidFill>
                <a:latin typeface="Avenir Next Demi Bold"/>
                <a:ea typeface="Avenir Next Demi Bold"/>
                <a:cs typeface="Avenir Next Demi Bold"/>
                <a:sym typeface="Avenir Next Demi Bold"/>
              </a:rPr>
              <a:t>DASHBOARD</a:t>
            </a:r>
            <a:endParaRPr lang="en-US" sz="1200" b="1" dirty="0">
              <a:solidFill>
                <a:schemeClr val="bg1"/>
              </a:solidFill>
              <a:latin typeface="Avenir Next Demi Bold"/>
              <a:ea typeface="Avenir Next Demi Bold"/>
              <a:cs typeface="Avenir Next Demi Bold"/>
              <a:sym typeface="Avenir Next Demi Bold"/>
            </a:endParaRPr>
          </a:p>
        </p:txBody>
      </p:sp>
    </p:spTree>
    <p:extLst>
      <p:ext uri="{BB962C8B-B14F-4D97-AF65-F5344CB8AC3E}">
        <p14:creationId xmlns:p14="http://schemas.microsoft.com/office/powerpoint/2010/main" val="217818599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73593" y="1552902"/>
            <a:ext cx="2886339" cy="1783080"/>
          </a:xfrm>
          <a:prstGeom prst="roundRect">
            <a:avLst>
              <a:gd name="adj" fmla="val 5036"/>
            </a:avLst>
          </a:prstGeom>
          <a:solidFill>
            <a:srgbClr val="93A8B3"/>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10" name="Oval 9"/>
          <p:cNvSpPr/>
          <p:nvPr/>
        </p:nvSpPr>
        <p:spPr>
          <a:xfrm>
            <a:off x="7422614" y="2034947"/>
            <a:ext cx="534318" cy="534318"/>
          </a:xfrm>
          <a:prstGeom prst="ellipse">
            <a:avLst/>
          </a:prstGeom>
          <a:solidFill>
            <a:schemeClr val="bg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cxnSp>
        <p:nvCxnSpPr>
          <p:cNvPr id="76" name="Straight Arrow Connector 75"/>
          <p:cNvCxnSpPr/>
          <p:nvPr/>
        </p:nvCxnSpPr>
        <p:spPr>
          <a:xfrm>
            <a:off x="2267848" y="2285682"/>
            <a:ext cx="545087" cy="0"/>
          </a:xfrm>
          <a:prstGeom prst="straightConnector1">
            <a:avLst/>
          </a:prstGeom>
          <a:ln w="28575" cmpd="sng">
            <a:solidFill>
              <a:schemeClr val="bg1"/>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2267848" y="2447462"/>
            <a:ext cx="545087" cy="0"/>
          </a:xfrm>
          <a:prstGeom prst="straightConnector1">
            <a:avLst/>
          </a:prstGeom>
          <a:ln w="28575" cmpd="sng">
            <a:solidFill>
              <a:schemeClr val="bg1"/>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938444" y="1551127"/>
            <a:ext cx="1214206" cy="1782472"/>
            <a:chOff x="938444" y="1551127"/>
            <a:chExt cx="1214206" cy="1782472"/>
          </a:xfrm>
        </p:grpSpPr>
        <p:sp>
          <p:nvSpPr>
            <p:cNvPr id="4" name="Rounded Rectangle 3"/>
            <p:cNvSpPr/>
            <p:nvPr/>
          </p:nvSpPr>
          <p:spPr>
            <a:xfrm>
              <a:off x="938444" y="1551127"/>
              <a:ext cx="1214206" cy="1782472"/>
            </a:xfrm>
            <a:prstGeom prst="roundRect">
              <a:avLst>
                <a:gd name="adj" fmla="val 8822"/>
              </a:avLst>
            </a:prstGeom>
            <a:solidFill>
              <a:schemeClr val="bg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pic>
          <p:nvPicPr>
            <p:cNvPr id="41" name="Picture 40"/>
            <p:cNvPicPr>
              <a:picLocks noChangeAspect="1"/>
            </p:cNvPicPr>
            <p:nvPr/>
          </p:nvPicPr>
          <p:blipFill>
            <a:blip r:embed="rId2"/>
            <a:stretch>
              <a:fillRect/>
            </a:stretch>
          </p:blipFill>
          <p:spPr>
            <a:xfrm>
              <a:off x="1618416" y="2237566"/>
              <a:ext cx="413753" cy="413753"/>
            </a:xfrm>
            <a:prstGeom prst="rect">
              <a:avLst/>
            </a:prstGeom>
          </p:spPr>
        </p:pic>
        <p:pic>
          <p:nvPicPr>
            <p:cNvPr id="42" name="Picture 41"/>
            <p:cNvPicPr>
              <a:picLocks noChangeAspect="1"/>
            </p:cNvPicPr>
            <p:nvPr/>
          </p:nvPicPr>
          <p:blipFill>
            <a:blip r:embed="rId3"/>
            <a:stretch>
              <a:fillRect/>
            </a:stretch>
          </p:blipFill>
          <p:spPr>
            <a:xfrm>
              <a:off x="1623430" y="2786079"/>
              <a:ext cx="403725" cy="388181"/>
            </a:xfrm>
            <a:prstGeom prst="rect">
              <a:avLst/>
            </a:prstGeom>
          </p:spPr>
        </p:pic>
        <p:pic>
          <p:nvPicPr>
            <p:cNvPr id="43" name="Picture 42"/>
            <p:cNvPicPr>
              <a:picLocks noChangeAspect="1"/>
            </p:cNvPicPr>
            <p:nvPr/>
          </p:nvPicPr>
          <p:blipFill>
            <a:blip r:embed="rId4"/>
            <a:stretch>
              <a:fillRect/>
            </a:stretch>
          </p:blipFill>
          <p:spPr>
            <a:xfrm>
              <a:off x="1567666" y="1674070"/>
              <a:ext cx="515252" cy="515252"/>
            </a:xfrm>
            <a:prstGeom prst="rect">
              <a:avLst/>
            </a:prstGeom>
          </p:spPr>
        </p:pic>
        <p:pic>
          <p:nvPicPr>
            <p:cNvPr id="47" name="Picture 46"/>
            <p:cNvPicPr>
              <a:picLocks noChangeAspect="1"/>
            </p:cNvPicPr>
            <p:nvPr/>
          </p:nvPicPr>
          <p:blipFill>
            <a:blip r:embed="rId5"/>
            <a:stretch>
              <a:fillRect/>
            </a:stretch>
          </p:blipFill>
          <p:spPr>
            <a:xfrm>
              <a:off x="1052542" y="1684711"/>
              <a:ext cx="443539" cy="443539"/>
            </a:xfrm>
            <a:prstGeom prst="rect">
              <a:avLst/>
            </a:prstGeom>
          </p:spPr>
        </p:pic>
        <p:pic>
          <p:nvPicPr>
            <p:cNvPr id="49" name="Picture 48"/>
            <p:cNvPicPr>
              <a:picLocks noChangeAspect="1"/>
            </p:cNvPicPr>
            <p:nvPr/>
          </p:nvPicPr>
          <p:blipFill>
            <a:blip r:embed="rId6"/>
            <a:stretch>
              <a:fillRect/>
            </a:stretch>
          </p:blipFill>
          <p:spPr>
            <a:xfrm>
              <a:off x="1039029" y="2761577"/>
              <a:ext cx="470564" cy="470564"/>
            </a:xfrm>
            <a:prstGeom prst="rect">
              <a:avLst/>
            </a:prstGeom>
          </p:spPr>
        </p:pic>
        <p:pic>
          <p:nvPicPr>
            <p:cNvPr id="50" name="Picture 49"/>
            <p:cNvPicPr>
              <a:picLocks noChangeAspect="1"/>
            </p:cNvPicPr>
            <p:nvPr/>
          </p:nvPicPr>
          <p:blipFill>
            <a:blip r:embed="rId7"/>
            <a:stretch>
              <a:fillRect/>
            </a:stretch>
          </p:blipFill>
          <p:spPr>
            <a:xfrm>
              <a:off x="1059403" y="2272583"/>
              <a:ext cx="429817" cy="429817"/>
            </a:xfrm>
            <a:prstGeom prst="rect">
              <a:avLst/>
            </a:prstGeom>
          </p:spPr>
        </p:pic>
      </p:grpSp>
      <p:sp>
        <p:nvSpPr>
          <p:cNvPr id="51" name="Rounded Rectangle 50"/>
          <p:cNvSpPr/>
          <p:nvPr/>
        </p:nvSpPr>
        <p:spPr>
          <a:xfrm>
            <a:off x="3045934" y="1552902"/>
            <a:ext cx="1118976" cy="1783080"/>
          </a:xfrm>
          <a:prstGeom prst="roundRect">
            <a:avLst>
              <a:gd name="adj" fmla="val 3899"/>
            </a:avLst>
          </a:prstGeom>
          <a:solidFill>
            <a:srgbClr val="059A9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4D4D4D"/>
              </a:solidFill>
              <a:effectLst/>
              <a:uFill>
                <a:solidFill>
                  <a:srgbClr val="4D4D4D"/>
                </a:solidFill>
              </a:uFill>
              <a:latin typeface="Arial"/>
              <a:ea typeface="Arial"/>
              <a:cs typeface="Arial"/>
              <a:sym typeface="Arial"/>
            </a:endParaRPr>
          </a:p>
        </p:txBody>
      </p:sp>
      <p:sp>
        <p:nvSpPr>
          <p:cNvPr id="52" name="Rounded Rectangle 51"/>
          <p:cNvSpPr/>
          <p:nvPr/>
        </p:nvSpPr>
        <p:spPr bwMode="auto">
          <a:xfrm>
            <a:off x="3197905" y="2930447"/>
            <a:ext cx="814712" cy="273378"/>
          </a:xfrm>
          <a:prstGeom prst="roundRect">
            <a:avLst>
              <a:gd name="adj" fmla="val 3846"/>
            </a:avLst>
          </a:prstGeom>
          <a:solidFill>
            <a:srgbClr val="00CABB"/>
          </a:solidFill>
          <a:ln w="12700" cap="flat" cmpd="sng" algn="ctr">
            <a:solidFill>
              <a:schemeClr val="bg1"/>
            </a:solidFill>
            <a:prstDash val="solid"/>
          </a:ln>
          <a:effectLst/>
        </p:spPr>
        <p:txBody>
          <a:bodyPr lIns="0" tIns="0" rIns="0" bIns="0" anchor="ctr"/>
          <a:lstStyle/>
          <a:p>
            <a:pPr algn="ctr" fontAlgn="auto">
              <a:spcBef>
                <a:spcPts val="0"/>
              </a:spcBef>
              <a:spcAft>
                <a:spcPts val="0"/>
              </a:spcAft>
              <a:defRPr/>
            </a:pPr>
            <a:r>
              <a:rPr lang="en-US" dirty="0">
                <a:solidFill>
                  <a:srgbClr val="FFFFFF"/>
                </a:solidFill>
                <a:latin typeface="Verdana" charset="0"/>
                <a:ea typeface="+mn-ea"/>
                <a:cs typeface="+mn-cs"/>
              </a:rPr>
              <a:t>HDFS</a:t>
            </a:r>
          </a:p>
        </p:txBody>
      </p:sp>
      <p:sp>
        <p:nvSpPr>
          <p:cNvPr id="53" name="Shape 1426"/>
          <p:cNvSpPr/>
          <p:nvPr/>
        </p:nvSpPr>
        <p:spPr>
          <a:xfrm>
            <a:off x="3081642" y="1645081"/>
            <a:ext cx="1047239" cy="2334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defRPr sz="1800">
                <a:solidFill>
                  <a:srgbClr val="000000"/>
                </a:solidFill>
              </a:defRPr>
            </a:pPr>
            <a:r>
              <a:rPr lang="x-none" sz="1600" dirty="0" smtClean="0">
                <a:solidFill>
                  <a:schemeClr val="bg1"/>
                </a:solidFill>
              </a:rPr>
              <a:t>Data Lake</a:t>
            </a:r>
            <a:endParaRPr sz="1600" dirty="0">
              <a:solidFill>
                <a:schemeClr val="bg1"/>
              </a:solidFill>
            </a:endParaRPr>
          </a:p>
        </p:txBody>
      </p:sp>
      <p:cxnSp>
        <p:nvCxnSpPr>
          <p:cNvPr id="70" name="Straight Arrow Connector 69"/>
          <p:cNvCxnSpPr/>
          <p:nvPr/>
        </p:nvCxnSpPr>
        <p:spPr>
          <a:xfrm>
            <a:off x="4427650" y="2285682"/>
            <a:ext cx="545087" cy="0"/>
          </a:xfrm>
          <a:prstGeom prst="straightConnector1">
            <a:avLst/>
          </a:prstGeom>
          <a:ln w="28575" cmpd="sng">
            <a:solidFill>
              <a:schemeClr val="bg1"/>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4427650" y="2447462"/>
            <a:ext cx="545087" cy="0"/>
          </a:xfrm>
          <a:prstGeom prst="straightConnector1">
            <a:avLst/>
          </a:prstGeom>
          <a:ln w="28575" cmpd="sng">
            <a:solidFill>
              <a:schemeClr val="bg1"/>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pic>
        <p:nvPicPr>
          <p:cNvPr id="72" name="pasted-image.png"/>
          <p:cNvPicPr/>
          <p:nvPr/>
        </p:nvPicPr>
        <p:blipFill>
          <a:blip r:embed="rId8">
            <a:extLst/>
          </a:blip>
          <a:stretch>
            <a:fillRect/>
          </a:stretch>
        </p:blipFill>
        <p:spPr>
          <a:xfrm>
            <a:off x="5173593" y="1682561"/>
            <a:ext cx="1464307" cy="1466448"/>
          </a:xfrm>
          <a:prstGeom prst="rect">
            <a:avLst/>
          </a:prstGeom>
          <a:ln w="12700">
            <a:miter lim="400000"/>
          </a:ln>
        </p:spPr>
      </p:pic>
      <p:sp>
        <p:nvSpPr>
          <p:cNvPr id="73" name="Shape 865"/>
          <p:cNvSpPr/>
          <p:nvPr/>
        </p:nvSpPr>
        <p:spPr>
          <a:xfrm>
            <a:off x="1019592" y="1124589"/>
            <a:ext cx="1032551" cy="25160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defRPr sz="1800">
                <a:solidFill>
                  <a:srgbClr val="000000"/>
                </a:solidFill>
              </a:defRPr>
            </a:pPr>
            <a:r>
              <a:rPr lang="x-none" sz="1800" dirty="0" smtClean="0">
                <a:solidFill>
                  <a:schemeClr val="bg1"/>
                </a:solidFill>
              </a:rPr>
              <a:t>Ingest</a:t>
            </a:r>
            <a:endParaRPr sz="1800" dirty="0">
              <a:solidFill>
                <a:schemeClr val="bg1"/>
              </a:solidFill>
            </a:endParaRPr>
          </a:p>
        </p:txBody>
      </p:sp>
      <p:sp>
        <p:nvSpPr>
          <p:cNvPr id="74" name="Shape 865"/>
          <p:cNvSpPr/>
          <p:nvPr/>
        </p:nvSpPr>
        <p:spPr>
          <a:xfrm>
            <a:off x="3072635" y="1124589"/>
            <a:ext cx="1032551" cy="25160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defRPr sz="1800">
                <a:solidFill>
                  <a:srgbClr val="000000"/>
                </a:solidFill>
              </a:defRPr>
            </a:pPr>
            <a:r>
              <a:rPr lang="x-none" sz="1800" dirty="0" smtClean="0">
                <a:solidFill>
                  <a:schemeClr val="bg1"/>
                </a:solidFill>
              </a:rPr>
              <a:t>Store</a:t>
            </a:r>
            <a:endParaRPr sz="1800" dirty="0">
              <a:solidFill>
                <a:schemeClr val="bg1"/>
              </a:solidFill>
            </a:endParaRPr>
          </a:p>
        </p:txBody>
      </p:sp>
      <p:sp>
        <p:nvSpPr>
          <p:cNvPr id="75" name="Shape 865"/>
          <p:cNvSpPr/>
          <p:nvPr/>
        </p:nvSpPr>
        <p:spPr>
          <a:xfrm>
            <a:off x="5479625" y="1124589"/>
            <a:ext cx="1032551" cy="25160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defRPr sz="1800">
                <a:solidFill>
                  <a:srgbClr val="000000"/>
                </a:solidFill>
              </a:defRPr>
            </a:pPr>
            <a:r>
              <a:rPr lang="x-none" sz="1800" dirty="0" smtClean="0">
                <a:solidFill>
                  <a:schemeClr val="bg1"/>
                </a:solidFill>
              </a:rPr>
              <a:t>Analytics</a:t>
            </a:r>
            <a:endParaRPr sz="1800" dirty="0">
              <a:solidFill>
                <a:schemeClr val="bg1"/>
              </a:solidFill>
            </a:endParaRPr>
          </a:p>
        </p:txBody>
      </p:sp>
      <p:sp>
        <p:nvSpPr>
          <p:cNvPr id="77" name="Shape 895"/>
          <p:cNvSpPr/>
          <p:nvPr/>
        </p:nvSpPr>
        <p:spPr>
          <a:xfrm>
            <a:off x="6690176" y="2127388"/>
            <a:ext cx="512843" cy="153277"/>
          </a:xfrm>
          <a:custGeom>
            <a:avLst/>
            <a:gdLst/>
            <a:ahLst/>
            <a:cxnLst>
              <a:cxn ang="0">
                <a:pos x="wd2" y="hd2"/>
              </a:cxn>
              <a:cxn ang="5400000">
                <a:pos x="wd2" y="hd2"/>
              </a:cxn>
              <a:cxn ang="10800000">
                <a:pos x="wd2" y="hd2"/>
              </a:cxn>
              <a:cxn ang="16200000">
                <a:pos x="wd2" y="hd2"/>
              </a:cxn>
            </a:cxnLst>
            <a:rect l="0" t="0" r="r" b="b"/>
            <a:pathLst>
              <a:path w="21600" h="16201" extrusionOk="0">
                <a:moveTo>
                  <a:pt x="0" y="15710"/>
                </a:moveTo>
                <a:cubicBezTo>
                  <a:pt x="8741" y="-5399"/>
                  <a:pt x="15941" y="-5235"/>
                  <a:pt x="21600" y="16201"/>
                </a:cubicBezTo>
              </a:path>
            </a:pathLst>
          </a:custGeom>
          <a:ln w="25400">
            <a:solidFill>
              <a:schemeClr val="bg1"/>
            </a:solidFill>
            <a:round/>
            <a:headEnd type="none" w="med" len="med"/>
            <a:tailEnd type="triangle" w="lg" len="med"/>
          </a:ln>
          <a:effectLst/>
        </p:spPr>
        <p:txBody>
          <a:bodyPr/>
          <a:lstStyle/>
          <a:p>
            <a:pPr lvl="0"/>
            <a:endParaRPr/>
          </a:p>
        </p:txBody>
      </p:sp>
      <p:sp>
        <p:nvSpPr>
          <p:cNvPr id="78" name="Shape 896"/>
          <p:cNvSpPr/>
          <p:nvPr/>
        </p:nvSpPr>
        <p:spPr>
          <a:xfrm>
            <a:off x="6682894" y="2509974"/>
            <a:ext cx="534750" cy="187758"/>
          </a:xfrm>
          <a:custGeom>
            <a:avLst/>
            <a:gdLst/>
            <a:ahLst/>
            <a:cxnLst>
              <a:cxn ang="0">
                <a:pos x="wd2" y="hd2"/>
              </a:cxn>
              <a:cxn ang="5400000">
                <a:pos x="wd2" y="hd2"/>
              </a:cxn>
              <a:cxn ang="10800000">
                <a:pos x="wd2" y="hd2"/>
              </a:cxn>
              <a:cxn ang="16200000">
                <a:pos x="wd2" y="hd2"/>
              </a:cxn>
            </a:cxnLst>
            <a:rect l="0" t="0" r="r" b="b"/>
            <a:pathLst>
              <a:path w="21600" h="16435" extrusionOk="0">
                <a:moveTo>
                  <a:pt x="21600" y="6920"/>
                </a:moveTo>
                <a:cubicBezTo>
                  <a:pt x="11745" y="21600"/>
                  <a:pt x="4545" y="19293"/>
                  <a:pt x="0" y="0"/>
                </a:cubicBezTo>
              </a:path>
            </a:pathLst>
          </a:custGeom>
          <a:ln w="25400">
            <a:solidFill>
              <a:schemeClr val="bg1"/>
            </a:solidFill>
            <a:round/>
            <a:headEnd type="none" w="med" len="med"/>
            <a:tailEnd type="triangle" w="lg" len="med"/>
          </a:ln>
          <a:effectLst/>
        </p:spPr>
        <p:txBody>
          <a:bodyPr/>
          <a:lstStyle/>
          <a:p>
            <a:pPr lvl="0"/>
            <a:endParaRPr/>
          </a:p>
        </p:txBody>
      </p:sp>
      <p:pic>
        <p:nvPicPr>
          <p:cNvPr id="2" name="Picture 1"/>
          <p:cNvPicPr>
            <a:picLocks noChangeAspect="1"/>
          </p:cNvPicPr>
          <p:nvPr/>
        </p:nvPicPr>
        <p:blipFill>
          <a:blip r:embed="rId9"/>
          <a:stretch>
            <a:fillRect/>
          </a:stretch>
        </p:blipFill>
        <p:spPr>
          <a:xfrm>
            <a:off x="7271192" y="2017345"/>
            <a:ext cx="764112" cy="764112"/>
          </a:xfrm>
          <a:prstGeom prst="rect">
            <a:avLst/>
          </a:prstGeom>
        </p:spPr>
      </p:pic>
      <p:sp>
        <p:nvSpPr>
          <p:cNvPr id="79" name="Shape 356"/>
          <p:cNvSpPr/>
          <p:nvPr/>
        </p:nvSpPr>
        <p:spPr>
          <a:xfrm>
            <a:off x="5734297" y="3621804"/>
            <a:ext cx="3057278" cy="83099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lgn="ctr">
              <a:defRPr sz="1700" b="1">
                <a:uFillTx/>
              </a:defRPr>
            </a:lvl1pPr>
          </a:lstStyle>
          <a:p>
            <a:pPr lvl="0" algn="r">
              <a:defRPr sz="1800" b="0">
                <a:solidFill>
                  <a:srgbClr val="000000"/>
                </a:solidFill>
              </a:defRPr>
            </a:pPr>
            <a:r>
              <a:rPr lang="x-none" sz="1800" b="1" i="1" dirty="0" smtClean="0">
                <a:solidFill>
                  <a:srgbClr val="00CABB"/>
                </a:solidFill>
                <a:latin typeface="Avenir Next Demi Bold"/>
                <a:cs typeface="Avenir Next Demi Bold"/>
              </a:rPr>
              <a:t>Hard to change</a:t>
            </a:r>
          </a:p>
          <a:p>
            <a:pPr lvl="0" algn="r">
              <a:defRPr sz="1800" b="0">
                <a:solidFill>
                  <a:srgbClr val="000000"/>
                </a:solidFill>
              </a:defRPr>
            </a:pPr>
            <a:r>
              <a:rPr lang="x-none" sz="1800" b="1" i="1" dirty="0" smtClean="0">
                <a:solidFill>
                  <a:srgbClr val="00CABB"/>
                </a:solidFill>
                <a:latin typeface="Avenir Next Demi Bold"/>
                <a:cs typeface="Avenir Next Demi Bold"/>
              </a:rPr>
              <a:t>Labor intensive</a:t>
            </a:r>
          </a:p>
          <a:p>
            <a:pPr lvl="0" algn="r">
              <a:defRPr sz="1800" b="0">
                <a:solidFill>
                  <a:srgbClr val="000000"/>
                </a:solidFill>
              </a:defRPr>
            </a:pPr>
            <a:r>
              <a:rPr lang="x-none" sz="1800" i="1" dirty="0">
                <a:solidFill>
                  <a:srgbClr val="00CABB"/>
                </a:solidFill>
                <a:latin typeface="Avenir Next Demi Bold"/>
                <a:cs typeface="Avenir Next Demi Bold"/>
              </a:rPr>
              <a:t>I</a:t>
            </a:r>
            <a:r>
              <a:rPr lang="x-none" sz="1800" i="1" dirty="0" smtClean="0">
                <a:solidFill>
                  <a:srgbClr val="00CABB"/>
                </a:solidFill>
                <a:latin typeface="Avenir Next Demi Bold"/>
                <a:cs typeface="Avenir Next Demi Bold"/>
              </a:rPr>
              <a:t>nefficient</a:t>
            </a:r>
            <a:endParaRPr lang="x-none" sz="1800" i="1" dirty="0">
              <a:solidFill>
                <a:srgbClr val="00CABB"/>
              </a:solidFill>
              <a:latin typeface="Avenir Next Demi Bold"/>
              <a:cs typeface="Avenir Next Demi Bold"/>
            </a:endParaRPr>
          </a:p>
        </p:txBody>
      </p:sp>
      <p:sp>
        <p:nvSpPr>
          <p:cNvPr id="80" name="Shape 356"/>
          <p:cNvSpPr/>
          <p:nvPr/>
        </p:nvSpPr>
        <p:spPr>
          <a:xfrm>
            <a:off x="381001" y="3609957"/>
            <a:ext cx="3057278" cy="83099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lgn="ctr">
              <a:defRPr sz="1700" b="1">
                <a:uFillTx/>
              </a:defRPr>
            </a:lvl1pPr>
          </a:lstStyle>
          <a:p>
            <a:pPr lvl="0" algn="l">
              <a:defRPr sz="1800" b="0">
                <a:solidFill>
                  <a:srgbClr val="000000"/>
                </a:solidFill>
              </a:defRPr>
            </a:pPr>
            <a:r>
              <a:rPr lang="x-none" sz="1800" b="1" i="1" dirty="0" smtClean="0">
                <a:solidFill>
                  <a:srgbClr val="00CABB"/>
                </a:solidFill>
                <a:latin typeface="Avenir Next Demi Bold"/>
                <a:cs typeface="Avenir Next Demi Bold"/>
              </a:rPr>
              <a:t>Coding based</a:t>
            </a:r>
          </a:p>
          <a:p>
            <a:pPr lvl="0" algn="l">
              <a:defRPr sz="1800" b="0">
                <a:solidFill>
                  <a:srgbClr val="000000"/>
                </a:solidFill>
              </a:defRPr>
            </a:pPr>
            <a:r>
              <a:rPr lang="x-none" sz="1800" i="1" dirty="0" smtClean="0">
                <a:solidFill>
                  <a:srgbClr val="00CABB"/>
                </a:solidFill>
                <a:latin typeface="Avenir Next Demi Bold"/>
                <a:cs typeface="Avenir Next Demi Bold"/>
              </a:rPr>
              <a:t>No real-time information</a:t>
            </a:r>
          </a:p>
          <a:p>
            <a:pPr lvl="0" algn="l">
              <a:defRPr sz="1800" b="0">
                <a:solidFill>
                  <a:srgbClr val="000000"/>
                </a:solidFill>
              </a:defRPr>
            </a:pPr>
            <a:r>
              <a:rPr lang="x-none" sz="1800" i="1" dirty="0" smtClean="0">
                <a:solidFill>
                  <a:srgbClr val="00CABB"/>
                </a:solidFill>
                <a:latin typeface="Avenir Next Demi Bold"/>
                <a:cs typeface="Avenir Next Demi Bold"/>
              </a:rPr>
              <a:t>Based on expensive ETL</a:t>
            </a:r>
            <a:endParaRPr lang="x-none" sz="1800" i="1" dirty="0">
              <a:solidFill>
                <a:srgbClr val="00CABB"/>
              </a:solidFill>
              <a:latin typeface="Avenir Next Demi Bold"/>
              <a:cs typeface="Avenir Next Demi Bold"/>
            </a:endParaRPr>
          </a:p>
        </p:txBody>
      </p:sp>
      <p:sp>
        <p:nvSpPr>
          <p:cNvPr id="3" name="Title 2"/>
          <p:cNvSpPr>
            <a:spLocks noGrp="1"/>
          </p:cNvSpPr>
          <p:nvPr>
            <p:ph type="title"/>
          </p:nvPr>
        </p:nvSpPr>
        <p:spPr/>
        <p:txBody>
          <a:bodyPr anchor="ctr"/>
          <a:lstStyle/>
          <a:p>
            <a:r>
              <a:rPr lang="en-US" dirty="0"/>
              <a:t>Migrating from a </a:t>
            </a:r>
            <a:r>
              <a:rPr lang="en-US" dirty="0" smtClean="0"/>
              <a:t>Reactive</a:t>
            </a:r>
            <a:r>
              <a:rPr lang="en-US" dirty="0"/>
              <a:t>, </a:t>
            </a:r>
            <a:r>
              <a:rPr lang="en-US" dirty="0" smtClean="0"/>
              <a:t>Static </a:t>
            </a:r>
            <a:r>
              <a:rPr lang="en-US" dirty="0"/>
              <a:t>and </a:t>
            </a:r>
            <a:r>
              <a:rPr lang="en-US" dirty="0" smtClean="0"/>
              <a:t>Constrained Model</a:t>
            </a:r>
            <a:r>
              <a:rPr lang="en-US" dirty="0"/>
              <a:t>…</a:t>
            </a:r>
          </a:p>
        </p:txBody>
      </p:sp>
      <p:grpSp>
        <p:nvGrpSpPr>
          <p:cNvPr id="8" name="Group 7"/>
          <p:cNvGrpSpPr/>
          <p:nvPr/>
        </p:nvGrpSpPr>
        <p:grpSpPr>
          <a:xfrm>
            <a:off x="3248881" y="1975834"/>
            <a:ext cx="713081" cy="863338"/>
            <a:chOff x="3254488" y="1975834"/>
            <a:chExt cx="713081" cy="863338"/>
          </a:xfrm>
        </p:grpSpPr>
        <p:grpSp>
          <p:nvGrpSpPr>
            <p:cNvPr id="7" name="Group 6"/>
            <p:cNvGrpSpPr/>
            <p:nvPr/>
          </p:nvGrpSpPr>
          <p:grpSpPr>
            <a:xfrm>
              <a:off x="3254488" y="1975834"/>
              <a:ext cx="266702" cy="863338"/>
              <a:chOff x="3254488" y="1975834"/>
              <a:chExt cx="266702" cy="914266"/>
            </a:xfrm>
          </p:grpSpPr>
          <p:sp>
            <p:nvSpPr>
              <p:cNvPr id="6" name="Rectangle 5"/>
              <p:cNvSpPr/>
              <p:nvPr/>
            </p:nvSpPr>
            <p:spPr>
              <a:xfrm>
                <a:off x="3254489" y="1975834"/>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32" name="Rectangle 31"/>
              <p:cNvSpPr/>
              <p:nvPr/>
            </p:nvSpPr>
            <p:spPr>
              <a:xfrm>
                <a:off x="3254489" y="2077690"/>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33" name="Rectangle 32"/>
              <p:cNvSpPr/>
              <p:nvPr/>
            </p:nvSpPr>
            <p:spPr>
              <a:xfrm>
                <a:off x="3254489" y="2180581"/>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34" name="Rectangle 33"/>
              <p:cNvSpPr/>
              <p:nvPr/>
            </p:nvSpPr>
            <p:spPr>
              <a:xfrm>
                <a:off x="3254489" y="2280665"/>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35" name="Rectangle 34"/>
              <p:cNvSpPr/>
              <p:nvPr/>
            </p:nvSpPr>
            <p:spPr>
              <a:xfrm>
                <a:off x="3254489" y="2585434"/>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36" name="Rectangle 35"/>
              <p:cNvSpPr/>
              <p:nvPr/>
            </p:nvSpPr>
            <p:spPr>
              <a:xfrm>
                <a:off x="3254489" y="2686388"/>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38" name="Rectangle 37"/>
              <p:cNvSpPr/>
              <p:nvPr/>
            </p:nvSpPr>
            <p:spPr>
              <a:xfrm>
                <a:off x="3254488" y="2482908"/>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39" name="Rectangle 38"/>
              <p:cNvSpPr/>
              <p:nvPr/>
            </p:nvSpPr>
            <p:spPr>
              <a:xfrm>
                <a:off x="3254489" y="2382521"/>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40" name="Rectangle 39"/>
              <p:cNvSpPr/>
              <p:nvPr/>
            </p:nvSpPr>
            <p:spPr>
              <a:xfrm>
                <a:off x="3254489" y="2788244"/>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grpSp>
        <p:grpSp>
          <p:nvGrpSpPr>
            <p:cNvPr id="44" name="Group 43"/>
            <p:cNvGrpSpPr/>
            <p:nvPr/>
          </p:nvGrpSpPr>
          <p:grpSpPr>
            <a:xfrm>
              <a:off x="3700867" y="1975834"/>
              <a:ext cx="266702" cy="863338"/>
              <a:chOff x="3254488" y="1975834"/>
              <a:chExt cx="266702" cy="914266"/>
            </a:xfrm>
          </p:grpSpPr>
          <p:sp>
            <p:nvSpPr>
              <p:cNvPr id="45" name="Rectangle 44"/>
              <p:cNvSpPr/>
              <p:nvPr/>
            </p:nvSpPr>
            <p:spPr>
              <a:xfrm>
                <a:off x="3254489" y="1975834"/>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46" name="Rectangle 45"/>
              <p:cNvSpPr/>
              <p:nvPr/>
            </p:nvSpPr>
            <p:spPr>
              <a:xfrm>
                <a:off x="3254489" y="2077690"/>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48" name="Rectangle 47"/>
              <p:cNvSpPr/>
              <p:nvPr/>
            </p:nvSpPr>
            <p:spPr>
              <a:xfrm>
                <a:off x="3254489" y="2180581"/>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54" name="Rectangle 53"/>
              <p:cNvSpPr/>
              <p:nvPr/>
            </p:nvSpPr>
            <p:spPr>
              <a:xfrm>
                <a:off x="3254489" y="2280665"/>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56" name="Rectangle 55"/>
              <p:cNvSpPr/>
              <p:nvPr/>
            </p:nvSpPr>
            <p:spPr>
              <a:xfrm>
                <a:off x="3254489" y="2585434"/>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57" name="Rectangle 56"/>
              <p:cNvSpPr/>
              <p:nvPr/>
            </p:nvSpPr>
            <p:spPr>
              <a:xfrm>
                <a:off x="3254489" y="2686388"/>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58" name="Rectangle 57"/>
              <p:cNvSpPr/>
              <p:nvPr/>
            </p:nvSpPr>
            <p:spPr>
              <a:xfrm>
                <a:off x="3254488" y="2482908"/>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59" name="Rectangle 58"/>
              <p:cNvSpPr/>
              <p:nvPr/>
            </p:nvSpPr>
            <p:spPr>
              <a:xfrm>
                <a:off x="3254489" y="2382521"/>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60" name="Rectangle 59"/>
              <p:cNvSpPr/>
              <p:nvPr/>
            </p:nvSpPr>
            <p:spPr>
              <a:xfrm>
                <a:off x="3254489" y="2788244"/>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grpSp>
      </p:grpSp>
    </p:spTree>
    <p:extLst>
      <p:ext uri="{BB962C8B-B14F-4D97-AF65-F5344CB8AC3E}">
        <p14:creationId xmlns:p14="http://schemas.microsoft.com/office/powerpoint/2010/main" val="2789109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fill="hold"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9561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hape 893"/>
          <p:cNvSpPr/>
          <p:nvPr/>
        </p:nvSpPr>
        <p:spPr>
          <a:xfrm>
            <a:off x="6553727" y="2402915"/>
            <a:ext cx="1914620" cy="839921"/>
          </a:xfrm>
          <a:prstGeom prst="rect">
            <a:avLst/>
          </a:prstGeom>
          <a:ln w="19050">
            <a:solidFill>
              <a:srgbClr val="F27C3A"/>
            </a:solidFill>
            <a:custDash>
              <a:ds d="200000" sp="200000"/>
            </a:custDash>
            <a:miter lim="400000"/>
          </a:ln>
        </p:spPr>
        <p:txBody>
          <a:bodyPr lIns="0" tIns="0" rIns="0" bIns="0" anchor="ctr"/>
          <a:lstStyle/>
          <a:p>
            <a:pPr lvl="0">
              <a:defRPr>
                <a:solidFill>
                  <a:srgbClr val="F27C3A"/>
                </a:solidFill>
              </a:defRPr>
            </a:pPr>
            <a:endParaRPr/>
          </a:p>
        </p:txBody>
      </p:sp>
      <p:sp>
        <p:nvSpPr>
          <p:cNvPr id="141" name="Rectangle 140"/>
          <p:cNvSpPr/>
          <p:nvPr/>
        </p:nvSpPr>
        <p:spPr>
          <a:xfrm>
            <a:off x="2766065" y="1224785"/>
            <a:ext cx="3459001" cy="774678"/>
          </a:xfrm>
          <a:prstGeom prst="rect">
            <a:avLst/>
          </a:prstGeom>
          <a:noFill/>
          <a:ln>
            <a:solidFill>
              <a:srgbClr val="059A9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56" name="Rectangle 55"/>
          <p:cNvSpPr/>
          <p:nvPr/>
        </p:nvSpPr>
        <p:spPr>
          <a:xfrm>
            <a:off x="2684928" y="2551431"/>
            <a:ext cx="3365122" cy="593349"/>
          </a:xfrm>
          <a:prstGeom prst="rect">
            <a:avLst/>
          </a:prstGeom>
          <a:solidFill>
            <a:srgbClr val="059A91"/>
          </a:solidFill>
          <a:ln>
            <a:solidFill>
              <a:srgbClr val="059A9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4D4D4D"/>
              </a:solidFill>
              <a:effectLst/>
              <a:uFill>
                <a:solidFill>
                  <a:srgbClr val="4D4D4D"/>
                </a:solidFill>
              </a:uFill>
              <a:latin typeface="Arial"/>
              <a:ea typeface="Arial"/>
              <a:cs typeface="Arial"/>
              <a:sym typeface="Arial"/>
            </a:endParaRPr>
          </a:p>
        </p:txBody>
      </p:sp>
      <p:sp>
        <p:nvSpPr>
          <p:cNvPr id="57" name="Rounded Rectangle 56"/>
          <p:cNvSpPr/>
          <p:nvPr/>
        </p:nvSpPr>
        <p:spPr bwMode="auto">
          <a:xfrm>
            <a:off x="5003666" y="2711416"/>
            <a:ext cx="814712" cy="273378"/>
          </a:xfrm>
          <a:prstGeom prst="roundRect">
            <a:avLst>
              <a:gd name="adj" fmla="val 3846"/>
            </a:avLst>
          </a:prstGeom>
          <a:solidFill>
            <a:srgbClr val="00CABB"/>
          </a:solidFill>
          <a:ln w="9525" cap="flat" cmpd="sng" algn="ctr">
            <a:noFill/>
            <a:prstDash val="solid"/>
          </a:ln>
          <a:effectLst/>
        </p:spPr>
        <p:txBody>
          <a:bodyPr anchor="ctr"/>
          <a:lstStyle/>
          <a:p>
            <a:pPr algn="ctr" fontAlgn="auto">
              <a:spcBef>
                <a:spcPts val="0"/>
              </a:spcBef>
              <a:spcAft>
                <a:spcPts val="0"/>
              </a:spcAft>
              <a:defRPr/>
            </a:pPr>
            <a:r>
              <a:rPr lang="en-US" sz="1200" dirty="0">
                <a:solidFill>
                  <a:srgbClr val="FFFFFF"/>
                </a:solidFill>
                <a:latin typeface="Verdana" charset="0"/>
                <a:ea typeface="+mn-ea"/>
                <a:cs typeface="+mn-cs"/>
              </a:rPr>
              <a:t>HDFS</a:t>
            </a:r>
          </a:p>
        </p:txBody>
      </p:sp>
      <p:sp>
        <p:nvSpPr>
          <p:cNvPr id="58" name="Shape 1426"/>
          <p:cNvSpPr/>
          <p:nvPr/>
        </p:nvSpPr>
        <p:spPr>
          <a:xfrm>
            <a:off x="2766065" y="2731365"/>
            <a:ext cx="1270862" cy="2334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defRPr sz="1800">
                <a:solidFill>
                  <a:srgbClr val="000000"/>
                </a:solidFill>
              </a:defRPr>
            </a:pPr>
            <a:r>
              <a:rPr lang="x-none" sz="1400" dirty="0" smtClean="0">
                <a:solidFill>
                  <a:schemeClr val="bg1"/>
                </a:solidFill>
              </a:rPr>
              <a:t>Data Lake</a:t>
            </a:r>
            <a:endParaRPr sz="1400" dirty="0">
              <a:solidFill>
                <a:schemeClr val="bg1"/>
              </a:solidFill>
            </a:endParaRPr>
          </a:p>
        </p:txBody>
      </p:sp>
      <p:sp>
        <p:nvSpPr>
          <p:cNvPr id="59" name="Rectangle 58"/>
          <p:cNvSpPr/>
          <p:nvPr/>
        </p:nvSpPr>
        <p:spPr>
          <a:xfrm>
            <a:off x="6613050" y="2466157"/>
            <a:ext cx="1789295" cy="708525"/>
          </a:xfrm>
          <a:prstGeom prst="rect">
            <a:avLst/>
          </a:prstGeom>
          <a:noFill/>
          <a:ln>
            <a:solidFill>
              <a:srgbClr val="059A9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60" name="Shape 1426"/>
          <p:cNvSpPr/>
          <p:nvPr/>
        </p:nvSpPr>
        <p:spPr>
          <a:xfrm>
            <a:off x="6771664" y="2621796"/>
            <a:ext cx="1615890" cy="41331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defRPr sz="1800">
                <a:solidFill>
                  <a:srgbClr val="000000"/>
                </a:solidFill>
              </a:defRPr>
            </a:pPr>
            <a:r>
              <a:rPr lang="x-none" sz="1200" dirty="0" smtClean="0">
                <a:solidFill>
                  <a:srgbClr val="00CABB"/>
                </a:solidFill>
              </a:rPr>
              <a:t>Expert System /  Machine Learning</a:t>
            </a:r>
            <a:endParaRPr sz="1200" dirty="0">
              <a:solidFill>
                <a:srgbClr val="00CABB"/>
              </a:solidFill>
            </a:endParaRPr>
          </a:p>
        </p:txBody>
      </p:sp>
      <p:sp>
        <p:nvSpPr>
          <p:cNvPr id="61" name="Rectangle 60"/>
          <p:cNvSpPr/>
          <p:nvPr/>
        </p:nvSpPr>
        <p:spPr>
          <a:xfrm>
            <a:off x="2658700" y="1315601"/>
            <a:ext cx="3459001" cy="774678"/>
          </a:xfrm>
          <a:prstGeom prst="rect">
            <a:avLst/>
          </a:prstGeom>
          <a:solidFill>
            <a:schemeClr val="bg1">
              <a:lumMod val="95000"/>
            </a:schemeClr>
          </a:solidFill>
          <a:ln>
            <a:solidFill>
              <a:srgbClr val="059A9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4D4D4D"/>
              </a:solidFill>
              <a:effectLst/>
              <a:uFill>
                <a:solidFill>
                  <a:srgbClr val="4D4D4D"/>
                </a:solidFill>
              </a:uFill>
              <a:latin typeface="Arial"/>
              <a:ea typeface="Arial"/>
              <a:cs typeface="Arial"/>
              <a:sym typeface="Arial"/>
            </a:endParaRPr>
          </a:p>
        </p:txBody>
      </p:sp>
      <p:cxnSp>
        <p:nvCxnSpPr>
          <p:cNvPr id="76" name="Straight Arrow Connector 75"/>
          <p:cNvCxnSpPr/>
          <p:nvPr/>
        </p:nvCxnSpPr>
        <p:spPr>
          <a:xfrm>
            <a:off x="1902046" y="1639884"/>
            <a:ext cx="545087" cy="0"/>
          </a:xfrm>
          <a:prstGeom prst="straightConnector1">
            <a:avLst/>
          </a:prstGeom>
          <a:ln w="28575" cmpd="sng">
            <a:solidFill>
              <a:schemeClr val="bg1"/>
            </a:solidFill>
            <a:headEnd type="none" w="med" len="med"/>
            <a:tailEnd type="triangle" w="lg" len="med"/>
          </a:ln>
          <a:effectLst/>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6546468" y="1310449"/>
            <a:ext cx="1921878" cy="708525"/>
          </a:xfrm>
          <a:prstGeom prst="rect">
            <a:avLst/>
          </a:prstGeom>
          <a:noFill/>
          <a:ln>
            <a:solidFill>
              <a:srgbClr val="059A9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90" name="Shape 1426"/>
          <p:cNvSpPr/>
          <p:nvPr/>
        </p:nvSpPr>
        <p:spPr>
          <a:xfrm>
            <a:off x="6969207" y="1481991"/>
            <a:ext cx="1149730" cy="41331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defRPr sz="1800">
                <a:solidFill>
                  <a:srgbClr val="000000"/>
                </a:solidFill>
              </a:defRPr>
            </a:pPr>
            <a:r>
              <a:rPr lang="x-none" sz="1200" dirty="0" smtClean="0">
                <a:solidFill>
                  <a:srgbClr val="00CABB"/>
                </a:solidFill>
              </a:rPr>
              <a:t>In-Memory Real-Time Data</a:t>
            </a:r>
            <a:endParaRPr sz="1200" dirty="0">
              <a:solidFill>
                <a:srgbClr val="00CABB"/>
              </a:solidFill>
            </a:endParaRPr>
          </a:p>
        </p:txBody>
      </p:sp>
      <p:sp>
        <p:nvSpPr>
          <p:cNvPr id="128" name="Shape 356"/>
          <p:cNvSpPr/>
          <p:nvPr/>
        </p:nvSpPr>
        <p:spPr>
          <a:xfrm>
            <a:off x="5734297" y="3608878"/>
            <a:ext cx="3057278" cy="83099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lgn="ctr">
              <a:defRPr sz="1700" b="1">
                <a:uFillTx/>
              </a:defRPr>
            </a:lvl1pPr>
          </a:lstStyle>
          <a:p>
            <a:pPr lvl="0" algn="r">
              <a:defRPr sz="1800" b="0">
                <a:solidFill>
                  <a:srgbClr val="000000"/>
                </a:solidFill>
              </a:defRPr>
            </a:pPr>
            <a:r>
              <a:rPr lang="x-none" sz="1800" b="1" i="1" dirty="0" smtClean="0">
                <a:solidFill>
                  <a:srgbClr val="00CABB"/>
                </a:solidFill>
                <a:latin typeface="Avenir Next Demi Bold"/>
                <a:cs typeface="Avenir Next Demi Bold"/>
              </a:rPr>
              <a:t>Continuous Learning</a:t>
            </a:r>
          </a:p>
          <a:p>
            <a:pPr lvl="0" algn="r">
              <a:defRPr sz="1800" b="0">
                <a:solidFill>
                  <a:srgbClr val="000000"/>
                </a:solidFill>
              </a:defRPr>
            </a:pPr>
            <a:r>
              <a:rPr lang="x-none" sz="1800" i="1" dirty="0" smtClean="0">
                <a:solidFill>
                  <a:srgbClr val="00CABB"/>
                </a:solidFill>
                <a:latin typeface="Avenir Next Demi Bold"/>
                <a:cs typeface="Avenir Next Demi Bold"/>
              </a:rPr>
              <a:t>Continuous Improvement</a:t>
            </a:r>
          </a:p>
          <a:p>
            <a:pPr lvl="0" algn="r">
              <a:defRPr sz="1800" b="0">
                <a:solidFill>
                  <a:srgbClr val="000000"/>
                </a:solidFill>
              </a:defRPr>
            </a:pPr>
            <a:r>
              <a:rPr lang="x-none" sz="1800" i="1" dirty="0" smtClean="0">
                <a:solidFill>
                  <a:srgbClr val="00CABB"/>
                </a:solidFill>
                <a:latin typeface="Avenir Next Demi Bold"/>
                <a:cs typeface="Avenir Next Demi Bold"/>
              </a:rPr>
              <a:t>Continuous Adapting</a:t>
            </a:r>
            <a:endParaRPr lang="x-none" sz="1800" i="1" dirty="0">
              <a:solidFill>
                <a:srgbClr val="00CABB"/>
              </a:solidFill>
              <a:latin typeface="Avenir Next Demi Bold"/>
              <a:cs typeface="Avenir Next Demi Bold"/>
            </a:endParaRPr>
          </a:p>
        </p:txBody>
      </p:sp>
      <p:cxnSp>
        <p:nvCxnSpPr>
          <p:cNvPr id="130" name="Straight Arrow Connector 129"/>
          <p:cNvCxnSpPr/>
          <p:nvPr/>
        </p:nvCxnSpPr>
        <p:spPr>
          <a:xfrm>
            <a:off x="1902046" y="1801664"/>
            <a:ext cx="545087" cy="0"/>
          </a:xfrm>
          <a:prstGeom prst="straightConnector1">
            <a:avLst/>
          </a:prstGeom>
          <a:ln w="28575" cmpd="sng">
            <a:solidFill>
              <a:schemeClr val="bg1"/>
            </a:solidFill>
            <a:headEnd type="none" w="med"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a:off x="4376495" y="2099176"/>
            <a:ext cx="0" cy="434128"/>
          </a:xfrm>
          <a:prstGeom prst="straightConnector1">
            <a:avLst/>
          </a:prstGeom>
          <a:ln w="28575" cmpd="sng">
            <a:solidFill>
              <a:schemeClr val="bg1"/>
            </a:solidFill>
            <a:headEnd type="none" w="med"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105735" y="2186883"/>
            <a:ext cx="431726" cy="279274"/>
          </a:xfrm>
          <a:prstGeom prst="straightConnector1">
            <a:avLst/>
          </a:prstGeom>
          <a:ln w="28575" cmpd="sng">
            <a:solidFill>
              <a:schemeClr val="bg1"/>
            </a:solidFill>
            <a:headEnd type="none" w="med"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191553" y="2099176"/>
            <a:ext cx="421497" cy="254113"/>
          </a:xfrm>
          <a:prstGeom prst="straightConnector1">
            <a:avLst/>
          </a:prstGeom>
          <a:ln w="28575" cmpd="sng">
            <a:solidFill>
              <a:schemeClr val="bg1"/>
            </a:solidFill>
            <a:headEnd type="none" w="med"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225066" y="1801664"/>
            <a:ext cx="313813" cy="0"/>
          </a:xfrm>
          <a:prstGeom prst="straightConnector1">
            <a:avLst/>
          </a:prstGeom>
          <a:ln w="28575" cmpd="sng">
            <a:solidFill>
              <a:schemeClr val="bg1"/>
            </a:solidFill>
            <a:headEnd type="none" w="med"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6225066" y="1657900"/>
            <a:ext cx="313813" cy="0"/>
          </a:xfrm>
          <a:prstGeom prst="straightConnector1">
            <a:avLst/>
          </a:prstGeom>
          <a:ln w="28575" cmpd="sng">
            <a:solidFill>
              <a:schemeClr val="bg1"/>
            </a:solidFill>
            <a:headEnd type="none" w="med" len="med"/>
            <a:tailEnd type="triangle" w="lg" len="med"/>
          </a:ln>
          <a:effectLst/>
        </p:spPr>
        <p:style>
          <a:lnRef idx="1">
            <a:schemeClr val="accent1"/>
          </a:lnRef>
          <a:fillRef idx="0">
            <a:schemeClr val="accent1"/>
          </a:fillRef>
          <a:effectRef idx="0">
            <a:schemeClr val="accent1"/>
          </a:effectRef>
          <a:fontRef idx="minor">
            <a:schemeClr val="tx1"/>
          </a:fontRef>
        </p:style>
      </p:cxnSp>
      <p:sp>
        <p:nvSpPr>
          <p:cNvPr id="44" name="Shape 895"/>
          <p:cNvSpPr/>
          <p:nvPr/>
        </p:nvSpPr>
        <p:spPr>
          <a:xfrm>
            <a:off x="6065588" y="2528831"/>
            <a:ext cx="512843" cy="153277"/>
          </a:xfrm>
          <a:custGeom>
            <a:avLst/>
            <a:gdLst/>
            <a:ahLst/>
            <a:cxnLst>
              <a:cxn ang="0">
                <a:pos x="wd2" y="hd2"/>
              </a:cxn>
              <a:cxn ang="5400000">
                <a:pos x="wd2" y="hd2"/>
              </a:cxn>
              <a:cxn ang="10800000">
                <a:pos x="wd2" y="hd2"/>
              </a:cxn>
              <a:cxn ang="16200000">
                <a:pos x="wd2" y="hd2"/>
              </a:cxn>
            </a:cxnLst>
            <a:rect l="0" t="0" r="r" b="b"/>
            <a:pathLst>
              <a:path w="21600" h="16201" extrusionOk="0">
                <a:moveTo>
                  <a:pt x="0" y="15710"/>
                </a:moveTo>
                <a:cubicBezTo>
                  <a:pt x="8741" y="-5399"/>
                  <a:pt x="15941" y="-5235"/>
                  <a:pt x="21600" y="16201"/>
                </a:cubicBezTo>
              </a:path>
            </a:pathLst>
          </a:custGeom>
          <a:ln w="25400">
            <a:solidFill>
              <a:schemeClr val="bg1"/>
            </a:solidFill>
            <a:round/>
            <a:headEnd type="none" w="med" len="med"/>
            <a:tailEnd type="triangle" w="lg" len="med"/>
          </a:ln>
          <a:effectLst/>
        </p:spPr>
        <p:txBody>
          <a:bodyPr/>
          <a:lstStyle/>
          <a:p>
            <a:pPr lvl="0"/>
            <a:endParaRPr/>
          </a:p>
        </p:txBody>
      </p:sp>
      <p:sp>
        <p:nvSpPr>
          <p:cNvPr id="45" name="Shape 896"/>
          <p:cNvSpPr/>
          <p:nvPr/>
        </p:nvSpPr>
        <p:spPr>
          <a:xfrm>
            <a:off x="6058306" y="2847350"/>
            <a:ext cx="534750" cy="187758"/>
          </a:xfrm>
          <a:custGeom>
            <a:avLst/>
            <a:gdLst/>
            <a:ahLst/>
            <a:cxnLst>
              <a:cxn ang="0">
                <a:pos x="wd2" y="hd2"/>
              </a:cxn>
              <a:cxn ang="5400000">
                <a:pos x="wd2" y="hd2"/>
              </a:cxn>
              <a:cxn ang="10800000">
                <a:pos x="wd2" y="hd2"/>
              </a:cxn>
              <a:cxn ang="16200000">
                <a:pos x="wd2" y="hd2"/>
              </a:cxn>
            </a:cxnLst>
            <a:rect l="0" t="0" r="r" b="b"/>
            <a:pathLst>
              <a:path w="21600" h="16435" extrusionOk="0">
                <a:moveTo>
                  <a:pt x="21600" y="6920"/>
                </a:moveTo>
                <a:cubicBezTo>
                  <a:pt x="11745" y="21600"/>
                  <a:pt x="4545" y="19293"/>
                  <a:pt x="0" y="0"/>
                </a:cubicBezTo>
              </a:path>
            </a:pathLst>
          </a:custGeom>
          <a:ln w="25400">
            <a:solidFill>
              <a:schemeClr val="bg1"/>
            </a:solidFill>
            <a:round/>
            <a:headEnd type="none" w="med" len="med"/>
            <a:tailEnd type="triangle" w="lg" len="med"/>
          </a:ln>
          <a:effectLst/>
        </p:spPr>
        <p:txBody>
          <a:bodyPr/>
          <a:lstStyle/>
          <a:p>
            <a:pPr lvl="0"/>
            <a:endParaRPr/>
          </a:p>
        </p:txBody>
      </p:sp>
      <p:sp>
        <p:nvSpPr>
          <p:cNvPr id="46" name="Shape 1426"/>
          <p:cNvSpPr/>
          <p:nvPr/>
        </p:nvSpPr>
        <p:spPr>
          <a:xfrm>
            <a:off x="3461911" y="1574592"/>
            <a:ext cx="2027240" cy="2334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l">
              <a:defRPr sz="1800">
                <a:solidFill>
                  <a:srgbClr val="000000"/>
                </a:solidFill>
              </a:defRPr>
            </a:pPr>
            <a:r>
              <a:rPr lang="x-none" sz="1400" dirty="0" smtClean="0">
                <a:solidFill>
                  <a:srgbClr val="29756E"/>
                </a:solidFill>
              </a:rPr>
              <a:t>Data Stream Pipeline</a:t>
            </a:r>
            <a:endParaRPr sz="1400" dirty="0">
              <a:solidFill>
                <a:srgbClr val="29756E"/>
              </a:solidFill>
            </a:endParaRPr>
          </a:p>
        </p:txBody>
      </p:sp>
      <p:cxnSp>
        <p:nvCxnSpPr>
          <p:cNvPr id="38" name="Straight Arrow Connector 37"/>
          <p:cNvCxnSpPr/>
          <p:nvPr/>
        </p:nvCxnSpPr>
        <p:spPr>
          <a:xfrm>
            <a:off x="4600948" y="2099176"/>
            <a:ext cx="0" cy="434128"/>
          </a:xfrm>
          <a:prstGeom prst="straightConnector1">
            <a:avLst/>
          </a:prstGeom>
          <a:ln w="28575" cmpd="sng">
            <a:solidFill>
              <a:schemeClr val="bg1"/>
            </a:solidFill>
            <a:headEnd type="none" w="med"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7365990" y="2025213"/>
            <a:ext cx="0" cy="434128"/>
          </a:xfrm>
          <a:prstGeom prst="straightConnector1">
            <a:avLst/>
          </a:prstGeom>
          <a:ln w="28575" cmpd="sng">
            <a:solidFill>
              <a:schemeClr val="bg1"/>
            </a:solidFill>
            <a:headEnd type="none" w="med"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590443" y="2025213"/>
            <a:ext cx="0" cy="434128"/>
          </a:xfrm>
          <a:prstGeom prst="straightConnector1">
            <a:avLst/>
          </a:prstGeom>
          <a:ln w="28575" cmpd="sng">
            <a:solidFill>
              <a:schemeClr val="bg1"/>
            </a:solidFill>
            <a:headEnd type="none" w="med" len="med"/>
            <a:tailEnd type="triangle" w="lg" len="med"/>
          </a:ln>
          <a:effectLst/>
        </p:spPr>
        <p:style>
          <a:lnRef idx="1">
            <a:schemeClr val="accent1"/>
          </a:lnRef>
          <a:fillRef idx="0">
            <a:schemeClr val="accent1"/>
          </a:fillRef>
          <a:effectRef idx="0">
            <a:schemeClr val="accent1"/>
          </a:effectRef>
          <a:fontRef idx="minor">
            <a:schemeClr val="tx1"/>
          </a:fontRef>
        </p:style>
      </p:cxnSp>
      <p:sp>
        <p:nvSpPr>
          <p:cNvPr id="51" name="Shape 356"/>
          <p:cNvSpPr/>
          <p:nvPr/>
        </p:nvSpPr>
        <p:spPr>
          <a:xfrm>
            <a:off x="381001" y="3622878"/>
            <a:ext cx="3057278" cy="83099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lgn="ctr">
              <a:defRPr sz="1700" b="1">
                <a:uFillTx/>
              </a:defRPr>
            </a:lvl1pPr>
          </a:lstStyle>
          <a:p>
            <a:pPr lvl="0" algn="l">
              <a:defRPr sz="1800" b="0">
                <a:solidFill>
                  <a:srgbClr val="000000"/>
                </a:solidFill>
              </a:defRPr>
            </a:pPr>
            <a:r>
              <a:rPr lang="x-none" sz="1800" b="1" i="1" dirty="0" smtClean="0">
                <a:solidFill>
                  <a:srgbClr val="00CABB"/>
                </a:solidFill>
                <a:latin typeface="Avenir Next Demi Bold"/>
                <a:cs typeface="Avenir Next Demi Bold"/>
              </a:rPr>
              <a:t>Multiple Data Sources</a:t>
            </a:r>
          </a:p>
          <a:p>
            <a:pPr lvl="0" algn="l">
              <a:defRPr sz="1800" b="0">
                <a:solidFill>
                  <a:srgbClr val="000000"/>
                </a:solidFill>
              </a:defRPr>
            </a:pPr>
            <a:r>
              <a:rPr lang="x-none" sz="1800" i="1" dirty="0" smtClean="0">
                <a:solidFill>
                  <a:srgbClr val="00CABB"/>
                </a:solidFill>
                <a:latin typeface="Avenir Next Demi Bold"/>
                <a:cs typeface="Avenir Next Demi Bold"/>
              </a:rPr>
              <a:t>Real-Time Processing</a:t>
            </a:r>
          </a:p>
          <a:p>
            <a:pPr lvl="0" algn="l">
              <a:defRPr sz="1800" b="0">
                <a:solidFill>
                  <a:srgbClr val="000000"/>
                </a:solidFill>
              </a:defRPr>
            </a:pPr>
            <a:r>
              <a:rPr lang="x-none" sz="1800" i="1" dirty="0" smtClean="0">
                <a:solidFill>
                  <a:srgbClr val="00CABB"/>
                </a:solidFill>
                <a:latin typeface="Avenir Next Demi Bold"/>
                <a:cs typeface="Avenir Next Demi Bold"/>
              </a:rPr>
              <a:t>Store Everything</a:t>
            </a:r>
          </a:p>
        </p:txBody>
      </p:sp>
      <p:sp>
        <p:nvSpPr>
          <p:cNvPr id="2" name="Title 1"/>
          <p:cNvSpPr>
            <a:spLocks noGrp="1"/>
          </p:cNvSpPr>
          <p:nvPr>
            <p:ph type="title"/>
          </p:nvPr>
        </p:nvSpPr>
        <p:spPr/>
        <p:txBody>
          <a:bodyPr anchor="ctr"/>
          <a:lstStyle/>
          <a:p>
            <a:r>
              <a:rPr lang="en-US" dirty="0"/>
              <a:t>To </a:t>
            </a:r>
            <a:r>
              <a:rPr lang="en-US" dirty="0" smtClean="0"/>
              <a:t>Pro-Active</a:t>
            </a:r>
            <a:r>
              <a:rPr lang="en-US" dirty="0"/>
              <a:t>, </a:t>
            </a:r>
            <a:r>
              <a:rPr lang="en-US" dirty="0" smtClean="0"/>
              <a:t>Self-Improving</a:t>
            </a:r>
            <a:r>
              <a:rPr lang="en-US" dirty="0"/>
              <a:t>, Machine Learning S</a:t>
            </a:r>
            <a:r>
              <a:rPr lang="en-US" dirty="0" smtClean="0"/>
              <a:t>ystems</a:t>
            </a:r>
            <a:endParaRPr lang="en-US" dirty="0"/>
          </a:p>
        </p:txBody>
      </p:sp>
      <p:grpSp>
        <p:nvGrpSpPr>
          <p:cNvPr id="53" name="Group 52"/>
          <p:cNvGrpSpPr/>
          <p:nvPr/>
        </p:nvGrpSpPr>
        <p:grpSpPr>
          <a:xfrm>
            <a:off x="381000" y="1224851"/>
            <a:ext cx="1214206" cy="1920240"/>
            <a:chOff x="938444" y="1551127"/>
            <a:chExt cx="1214206" cy="1920240"/>
          </a:xfrm>
        </p:grpSpPr>
        <p:sp>
          <p:nvSpPr>
            <p:cNvPr id="54" name="Rounded Rectangle 53"/>
            <p:cNvSpPr/>
            <p:nvPr/>
          </p:nvSpPr>
          <p:spPr>
            <a:xfrm>
              <a:off x="938444" y="1551127"/>
              <a:ext cx="1214206" cy="1920240"/>
            </a:xfrm>
            <a:prstGeom prst="roundRect">
              <a:avLst>
                <a:gd name="adj" fmla="val 8822"/>
              </a:avLst>
            </a:prstGeom>
            <a:solidFill>
              <a:schemeClr val="bg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pic>
          <p:nvPicPr>
            <p:cNvPr id="55" name="Picture 54"/>
            <p:cNvPicPr>
              <a:picLocks noChangeAspect="1"/>
            </p:cNvPicPr>
            <p:nvPr/>
          </p:nvPicPr>
          <p:blipFill>
            <a:blip r:embed="rId2"/>
            <a:stretch>
              <a:fillRect/>
            </a:stretch>
          </p:blipFill>
          <p:spPr>
            <a:xfrm>
              <a:off x="1618416" y="2341263"/>
              <a:ext cx="413753" cy="413753"/>
            </a:xfrm>
            <a:prstGeom prst="rect">
              <a:avLst/>
            </a:prstGeom>
          </p:spPr>
        </p:pic>
        <p:pic>
          <p:nvPicPr>
            <p:cNvPr id="62" name="Picture 61"/>
            <p:cNvPicPr>
              <a:picLocks noChangeAspect="1"/>
            </p:cNvPicPr>
            <p:nvPr/>
          </p:nvPicPr>
          <p:blipFill>
            <a:blip r:embed="rId3"/>
            <a:stretch>
              <a:fillRect/>
            </a:stretch>
          </p:blipFill>
          <p:spPr>
            <a:xfrm>
              <a:off x="1623430" y="2935915"/>
              <a:ext cx="403725" cy="388181"/>
            </a:xfrm>
            <a:prstGeom prst="rect">
              <a:avLst/>
            </a:prstGeom>
          </p:spPr>
        </p:pic>
        <p:pic>
          <p:nvPicPr>
            <p:cNvPr id="63" name="Picture 62"/>
            <p:cNvPicPr>
              <a:picLocks noChangeAspect="1"/>
            </p:cNvPicPr>
            <p:nvPr/>
          </p:nvPicPr>
          <p:blipFill>
            <a:blip r:embed="rId4"/>
            <a:stretch>
              <a:fillRect/>
            </a:stretch>
          </p:blipFill>
          <p:spPr>
            <a:xfrm>
              <a:off x="1567666" y="1674070"/>
              <a:ext cx="515252" cy="515252"/>
            </a:xfrm>
            <a:prstGeom prst="rect">
              <a:avLst/>
            </a:prstGeom>
          </p:spPr>
        </p:pic>
        <p:pic>
          <p:nvPicPr>
            <p:cNvPr id="64" name="Picture 63"/>
            <p:cNvPicPr>
              <a:picLocks noChangeAspect="1"/>
            </p:cNvPicPr>
            <p:nvPr/>
          </p:nvPicPr>
          <p:blipFill>
            <a:blip r:embed="rId5"/>
            <a:stretch>
              <a:fillRect/>
            </a:stretch>
          </p:blipFill>
          <p:spPr>
            <a:xfrm>
              <a:off x="1052542" y="1684711"/>
              <a:ext cx="443539" cy="443539"/>
            </a:xfrm>
            <a:prstGeom prst="rect">
              <a:avLst/>
            </a:prstGeom>
          </p:spPr>
        </p:pic>
        <p:pic>
          <p:nvPicPr>
            <p:cNvPr id="65" name="Picture 64"/>
            <p:cNvPicPr>
              <a:picLocks noChangeAspect="1"/>
            </p:cNvPicPr>
            <p:nvPr/>
          </p:nvPicPr>
          <p:blipFill>
            <a:blip r:embed="rId6"/>
            <a:stretch>
              <a:fillRect/>
            </a:stretch>
          </p:blipFill>
          <p:spPr>
            <a:xfrm>
              <a:off x="1039029" y="2911413"/>
              <a:ext cx="470564" cy="470564"/>
            </a:xfrm>
            <a:prstGeom prst="rect">
              <a:avLst/>
            </a:prstGeom>
          </p:spPr>
        </p:pic>
        <p:pic>
          <p:nvPicPr>
            <p:cNvPr id="66" name="Picture 65"/>
            <p:cNvPicPr>
              <a:picLocks noChangeAspect="1"/>
            </p:cNvPicPr>
            <p:nvPr/>
          </p:nvPicPr>
          <p:blipFill>
            <a:blip r:embed="rId7"/>
            <a:stretch>
              <a:fillRect/>
            </a:stretch>
          </p:blipFill>
          <p:spPr>
            <a:xfrm>
              <a:off x="1059403" y="2347999"/>
              <a:ext cx="429817" cy="429817"/>
            </a:xfrm>
            <a:prstGeom prst="rect">
              <a:avLst/>
            </a:prstGeom>
          </p:spPr>
        </p:pic>
      </p:grpSp>
    </p:spTree>
    <p:extLst>
      <p:ext uri="{BB962C8B-B14F-4D97-AF65-F5344CB8AC3E}">
        <p14:creationId xmlns:p14="http://schemas.microsoft.com/office/powerpoint/2010/main" val="3460329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fill="hold"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utterstock_214129369.jpg"/>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8553" b="1"/>
          <a:stretch/>
        </p:blipFill>
        <p:spPr>
          <a:xfrm>
            <a:off x="0" y="-954242"/>
            <a:ext cx="9144000" cy="6097742"/>
          </a:xfrm>
          <a:prstGeom prst="rect">
            <a:avLst/>
          </a:prstGeom>
        </p:spPr>
      </p:pic>
      <p:sp>
        <p:nvSpPr>
          <p:cNvPr id="5" name="Shape 344"/>
          <p:cNvSpPr/>
          <p:nvPr/>
        </p:nvSpPr>
        <p:spPr>
          <a:xfrm>
            <a:off x="381000" y="4844614"/>
            <a:ext cx="8410574" cy="23541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92500"/>
          </a:bodyPr>
          <a:lstStyle>
            <a:lvl1pPr algn="r">
              <a:defRPr sz="2000">
                <a:uFillTx/>
              </a:defRPr>
            </a:lvl1pPr>
          </a:lstStyle>
          <a:p>
            <a:pPr lvl="0" algn="l">
              <a:defRPr sz="1800">
                <a:solidFill>
                  <a:srgbClr val="000000"/>
                </a:solidFill>
              </a:defRPr>
            </a:pPr>
            <a:r>
              <a:rPr lang="en-US" sz="1200" dirty="0">
                <a:solidFill>
                  <a:schemeClr val="bg1"/>
                </a:solidFill>
              </a:rPr>
              <a:t>New York Times Research: http://www.nytimes.com/2014/08/18/technology/for-big-data-scientists-hurdle-to-insights-is-janitor-work.html</a:t>
            </a:r>
            <a:endParaRPr sz="1200" dirty="0">
              <a:solidFill>
                <a:schemeClr val="bg1"/>
              </a:solidFill>
            </a:endParaRPr>
          </a:p>
        </p:txBody>
      </p:sp>
      <p:grpSp>
        <p:nvGrpSpPr>
          <p:cNvPr id="7" name="Group 6"/>
          <p:cNvGrpSpPr/>
          <p:nvPr/>
        </p:nvGrpSpPr>
        <p:grpSpPr>
          <a:xfrm>
            <a:off x="4333675" y="275591"/>
            <a:ext cx="457200" cy="692497"/>
            <a:chOff x="4267200" y="577717"/>
            <a:chExt cx="609600" cy="923330"/>
          </a:xfrm>
        </p:grpSpPr>
        <p:sp>
          <p:nvSpPr>
            <p:cNvPr id="8" name="Oval 7"/>
            <p:cNvSpPr/>
            <p:nvPr/>
          </p:nvSpPr>
          <p:spPr>
            <a:xfrm>
              <a:off x="4267200" y="590550"/>
              <a:ext cx="609600" cy="609600"/>
            </a:xfrm>
            <a:prstGeom prst="ellipse">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bwMode="gray">
            <a:xfrm>
              <a:off x="4373164" y="577717"/>
              <a:ext cx="304800" cy="923330"/>
            </a:xfrm>
            <a:prstGeom prst="rect">
              <a:avLst/>
            </a:prstGeom>
            <a:noFill/>
          </p:spPr>
          <p:txBody>
            <a:bodyPr wrap="square" lIns="0" tIns="0" rIns="0" bIns="0" rtlCol="0" anchor="t" anchorCtr="0">
              <a:spAutoFit/>
            </a:bodyPr>
            <a:lstStyle/>
            <a:p>
              <a:r>
                <a:rPr lang="en-US" sz="4500" b="1" dirty="0">
                  <a:solidFill>
                    <a:schemeClr val="bg1"/>
                  </a:solidFill>
                </a:rPr>
                <a:t>“</a:t>
              </a:r>
            </a:p>
          </p:txBody>
        </p:sp>
      </p:grpSp>
      <p:sp>
        <p:nvSpPr>
          <p:cNvPr id="10" name="Shape 201"/>
          <p:cNvSpPr/>
          <p:nvPr/>
        </p:nvSpPr>
        <p:spPr>
          <a:xfrm>
            <a:off x="558800" y="837130"/>
            <a:ext cx="8026399" cy="2882410"/>
          </a:xfrm>
          <a:prstGeom prst="rect">
            <a:avLst/>
          </a:prstGeom>
          <a:noFill/>
          <a:ln>
            <a:noFill/>
          </a:ln>
        </p:spPr>
        <p:txBody>
          <a:bodyPr lIns="45699" tIns="45699" rIns="45699" bIns="45699" anchor="t" anchorCtr="0">
            <a:noAutofit/>
          </a:bodyPr>
          <a:lstStyle/>
          <a:p>
            <a:pPr algn="ctr"/>
            <a:r>
              <a:rPr lang="en-US" sz="3600" b="1" dirty="0" smtClean="0">
                <a:solidFill>
                  <a:srgbClr val="FFFFFF"/>
                </a:solidFill>
              </a:rPr>
              <a:t>50-80% OF THE TIME ON DATA SCIENCE PROJECTS IS SPENT ON DATA WRANGLING</a:t>
            </a:r>
            <a:endParaRPr lang="en-US" sz="3600" b="1" dirty="0" smtClean="0">
              <a:solidFill>
                <a:srgbClr val="FFFFFF"/>
              </a:solidFill>
              <a:sym typeface="Arial"/>
            </a:endParaRPr>
          </a:p>
          <a:p>
            <a:pPr algn="ctr">
              <a:buSzPct val="25000"/>
            </a:pPr>
            <a:endParaRPr lang="en-US" sz="2800" b="1" dirty="0" smtClean="0">
              <a:solidFill>
                <a:srgbClr val="FFFFFF"/>
              </a:solidFill>
            </a:endParaRPr>
          </a:p>
          <a:p>
            <a:pPr algn="ctr">
              <a:buSzPct val="25000"/>
            </a:pPr>
            <a:endParaRPr lang="en-US" sz="2800" b="1" dirty="0" smtClean="0">
              <a:solidFill>
                <a:srgbClr val="FFFFFF"/>
              </a:solidFill>
              <a:sym typeface="Arial"/>
            </a:endParaRPr>
          </a:p>
        </p:txBody>
      </p:sp>
      <p:grpSp>
        <p:nvGrpSpPr>
          <p:cNvPr id="11" name="Group 10"/>
          <p:cNvGrpSpPr/>
          <p:nvPr/>
        </p:nvGrpSpPr>
        <p:grpSpPr>
          <a:xfrm>
            <a:off x="4333675" y="2808105"/>
            <a:ext cx="457200" cy="711153"/>
            <a:chOff x="4292338" y="590550"/>
            <a:chExt cx="609600" cy="948205"/>
          </a:xfrm>
        </p:grpSpPr>
        <p:sp>
          <p:nvSpPr>
            <p:cNvPr id="12" name="Oval 11"/>
            <p:cNvSpPr/>
            <p:nvPr/>
          </p:nvSpPr>
          <p:spPr>
            <a:xfrm>
              <a:off x="4292338" y="590550"/>
              <a:ext cx="609600" cy="609601"/>
            </a:xfrm>
            <a:prstGeom prst="ellipse">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bwMode="gray">
            <a:xfrm>
              <a:off x="4410872" y="615425"/>
              <a:ext cx="304800" cy="923330"/>
            </a:xfrm>
            <a:prstGeom prst="rect">
              <a:avLst/>
            </a:prstGeom>
            <a:noFill/>
          </p:spPr>
          <p:txBody>
            <a:bodyPr wrap="square" lIns="0" tIns="0" rIns="0" bIns="0" rtlCol="0" anchor="t" anchorCtr="0">
              <a:spAutoFit/>
            </a:bodyPr>
            <a:lstStyle/>
            <a:p>
              <a:r>
                <a:rPr lang="en-US" sz="4500" b="1" dirty="0">
                  <a:solidFill>
                    <a:schemeClr val="bg1"/>
                  </a:solidFill>
                </a:rPr>
                <a:t>”</a:t>
              </a:r>
            </a:p>
          </p:txBody>
        </p:sp>
      </p:grpSp>
    </p:spTree>
    <p:extLst>
      <p:ext uri="{BB962C8B-B14F-4D97-AF65-F5344CB8AC3E}">
        <p14:creationId xmlns:p14="http://schemas.microsoft.com/office/powerpoint/2010/main" val="3268352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Arrow Connector 61"/>
          <p:cNvCxnSpPr/>
          <p:nvPr/>
        </p:nvCxnSpPr>
        <p:spPr>
          <a:xfrm>
            <a:off x="4677678" y="3640291"/>
            <a:ext cx="0" cy="285135"/>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4434498" y="3640291"/>
            <a:ext cx="0" cy="285135"/>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3038854" y="2394399"/>
            <a:ext cx="3041435" cy="1280160"/>
          </a:xfrm>
          <a:prstGeom prst="roundRect">
            <a:avLst>
              <a:gd name="adj" fmla="val 6358"/>
            </a:avLst>
          </a:prstGeom>
          <a:solidFill>
            <a:srgbClr val="ECECEC"/>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86" name="Rounded Rectangle 85"/>
          <p:cNvSpPr/>
          <p:nvPr/>
        </p:nvSpPr>
        <p:spPr>
          <a:xfrm>
            <a:off x="371094" y="1611986"/>
            <a:ext cx="1374100" cy="2824952"/>
          </a:xfrm>
          <a:prstGeom prst="roundRect">
            <a:avLst>
              <a:gd name="adj" fmla="val 389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4D4D4D"/>
              </a:solidFill>
              <a:effectLst/>
              <a:uFill>
                <a:solidFill>
                  <a:srgbClr val="4D4D4D"/>
                </a:solidFill>
              </a:uFill>
              <a:latin typeface="Arial"/>
              <a:ea typeface="Arial"/>
              <a:cs typeface="Arial"/>
              <a:sym typeface="Arial"/>
            </a:endParaRPr>
          </a:p>
        </p:txBody>
      </p:sp>
      <p:sp>
        <p:nvSpPr>
          <p:cNvPr id="53" name="Shape 865"/>
          <p:cNvSpPr/>
          <p:nvPr/>
        </p:nvSpPr>
        <p:spPr>
          <a:xfrm>
            <a:off x="381001" y="1083687"/>
            <a:ext cx="1532640" cy="25160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l">
              <a:defRPr sz="1800">
                <a:solidFill>
                  <a:srgbClr val="000000"/>
                </a:solidFill>
              </a:defRPr>
            </a:pPr>
            <a:r>
              <a:rPr lang="x-none" sz="1800" dirty="0" smtClean="0">
                <a:solidFill>
                  <a:schemeClr val="bg1"/>
                </a:solidFill>
              </a:rPr>
              <a:t>Data Feeds</a:t>
            </a:r>
            <a:endParaRPr sz="1800" dirty="0">
              <a:solidFill>
                <a:schemeClr val="bg1"/>
              </a:solidFill>
            </a:endParaRPr>
          </a:p>
        </p:txBody>
      </p:sp>
      <p:sp>
        <p:nvSpPr>
          <p:cNvPr id="60" name="Shape 1426"/>
          <p:cNvSpPr/>
          <p:nvPr/>
        </p:nvSpPr>
        <p:spPr>
          <a:xfrm>
            <a:off x="3472076" y="1464466"/>
            <a:ext cx="2199848" cy="68053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defRPr sz="1800">
                <a:solidFill>
                  <a:srgbClr val="000000"/>
                </a:solidFill>
              </a:defRPr>
            </a:pPr>
            <a:r>
              <a:rPr lang="x-none" sz="1800" dirty="0" smtClean="0">
                <a:solidFill>
                  <a:srgbClr val="00CABB"/>
                </a:solidFill>
              </a:rPr>
              <a:t>Stream Processing</a:t>
            </a:r>
          </a:p>
          <a:p>
            <a:pPr lvl="0">
              <a:defRPr sz="1800">
                <a:solidFill>
                  <a:srgbClr val="000000"/>
                </a:solidFill>
              </a:defRPr>
            </a:pPr>
            <a:r>
              <a:rPr lang="x-none" sz="1800" dirty="0" smtClean="0">
                <a:solidFill>
                  <a:srgbClr val="00CABB"/>
                </a:solidFill>
              </a:rPr>
              <a:t>Expert Systems Machine Learning</a:t>
            </a:r>
            <a:endParaRPr sz="1800" dirty="0">
              <a:solidFill>
                <a:srgbClr val="00CABB"/>
              </a:solidFill>
            </a:endParaRPr>
          </a:p>
        </p:txBody>
      </p:sp>
      <p:sp>
        <p:nvSpPr>
          <p:cNvPr id="11" name="Shape 865"/>
          <p:cNvSpPr/>
          <p:nvPr/>
        </p:nvSpPr>
        <p:spPr>
          <a:xfrm>
            <a:off x="7170379" y="1083687"/>
            <a:ext cx="1621195" cy="25160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r">
              <a:defRPr sz="1800">
                <a:solidFill>
                  <a:srgbClr val="000000"/>
                </a:solidFill>
              </a:defRPr>
            </a:pPr>
            <a:r>
              <a:rPr lang="x-none" sz="1800" dirty="0" smtClean="0">
                <a:solidFill>
                  <a:schemeClr val="bg1"/>
                </a:solidFill>
              </a:rPr>
              <a:t>Historical Data</a:t>
            </a:r>
            <a:endParaRPr sz="1800" dirty="0">
              <a:solidFill>
                <a:schemeClr val="bg1"/>
              </a:solidFill>
            </a:endParaRPr>
          </a:p>
        </p:txBody>
      </p:sp>
      <p:cxnSp>
        <p:nvCxnSpPr>
          <p:cNvPr id="12" name="Straight Arrow Connector 11"/>
          <p:cNvCxnSpPr/>
          <p:nvPr/>
        </p:nvCxnSpPr>
        <p:spPr>
          <a:xfrm>
            <a:off x="1828024" y="3139652"/>
            <a:ext cx="1075470" cy="0"/>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828024" y="2977901"/>
            <a:ext cx="1075470" cy="0"/>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828024" y="3556643"/>
            <a:ext cx="1105958" cy="351306"/>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828024" y="3406877"/>
            <a:ext cx="1075470" cy="302898"/>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70" name="Shape 865"/>
          <p:cNvSpPr/>
          <p:nvPr/>
        </p:nvSpPr>
        <p:spPr>
          <a:xfrm>
            <a:off x="3722733" y="3947640"/>
            <a:ext cx="1698533" cy="58537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defRPr sz="1800">
                <a:solidFill>
                  <a:srgbClr val="000000"/>
                </a:solidFill>
              </a:defRPr>
            </a:pPr>
            <a:r>
              <a:rPr lang="x-none" sz="1800" smtClean="0">
                <a:solidFill>
                  <a:schemeClr val="accent3"/>
                </a:solidFill>
              </a:rPr>
              <a:t>Business Value</a:t>
            </a:r>
            <a:endParaRPr lang="en-US" sz="1800" dirty="0" smtClean="0">
              <a:solidFill>
                <a:schemeClr val="accent3"/>
              </a:solidFill>
            </a:endParaRPr>
          </a:p>
          <a:p>
            <a:pPr>
              <a:defRPr sz="1800">
                <a:solidFill>
                  <a:srgbClr val="000000"/>
                </a:solidFill>
              </a:defRPr>
            </a:pPr>
            <a:r>
              <a:rPr lang="en-US" sz="1800" dirty="0">
                <a:solidFill>
                  <a:schemeClr val="accent3"/>
                </a:solidFill>
              </a:rPr>
              <a:t>Smart </a:t>
            </a:r>
            <a:r>
              <a:rPr lang="en-US" sz="1800" dirty="0" smtClean="0">
                <a:solidFill>
                  <a:schemeClr val="accent3"/>
                </a:solidFill>
              </a:rPr>
              <a:t>Decisions</a:t>
            </a:r>
            <a:endParaRPr lang="en-US" sz="1800" dirty="0">
              <a:solidFill>
                <a:schemeClr val="accent3"/>
              </a:solidFill>
            </a:endParaRPr>
          </a:p>
        </p:txBody>
      </p:sp>
      <p:pic>
        <p:nvPicPr>
          <p:cNvPr id="72" name="pasted-image.png"/>
          <p:cNvPicPr/>
          <p:nvPr/>
        </p:nvPicPr>
        <p:blipFill>
          <a:blip r:embed="rId2">
            <a:extLst/>
          </a:blip>
          <a:stretch>
            <a:fillRect/>
          </a:stretch>
        </p:blipFill>
        <p:spPr>
          <a:xfrm>
            <a:off x="5319628" y="2863170"/>
            <a:ext cx="524660" cy="414948"/>
          </a:xfrm>
          <a:prstGeom prst="rect">
            <a:avLst/>
          </a:prstGeom>
          <a:ln w="12700">
            <a:miter lim="400000"/>
          </a:ln>
        </p:spPr>
      </p:pic>
      <p:pic>
        <p:nvPicPr>
          <p:cNvPr id="105" name="pasted-image.png"/>
          <p:cNvPicPr/>
          <p:nvPr/>
        </p:nvPicPr>
        <p:blipFill>
          <a:blip r:embed="rId3">
            <a:extLst/>
          </a:blip>
          <a:stretch>
            <a:fillRect/>
          </a:stretch>
        </p:blipFill>
        <p:spPr>
          <a:xfrm>
            <a:off x="350550" y="2325628"/>
            <a:ext cx="777316" cy="656153"/>
          </a:xfrm>
          <a:prstGeom prst="rect">
            <a:avLst/>
          </a:prstGeom>
          <a:ln w="12700">
            <a:miter lim="400000"/>
          </a:ln>
        </p:spPr>
      </p:pic>
      <p:pic>
        <p:nvPicPr>
          <p:cNvPr id="106" name="Picture 105"/>
          <p:cNvPicPr>
            <a:picLocks noChangeAspect="1"/>
          </p:cNvPicPr>
          <p:nvPr/>
        </p:nvPicPr>
        <p:blipFill>
          <a:blip r:embed="rId4"/>
          <a:stretch>
            <a:fillRect/>
          </a:stretch>
        </p:blipFill>
        <p:spPr>
          <a:xfrm>
            <a:off x="474439" y="1762222"/>
            <a:ext cx="529538" cy="545936"/>
          </a:xfrm>
          <a:prstGeom prst="rect">
            <a:avLst/>
          </a:prstGeom>
        </p:spPr>
      </p:pic>
      <p:pic>
        <p:nvPicPr>
          <p:cNvPr id="107" name="Picture 106"/>
          <p:cNvPicPr>
            <a:picLocks noChangeAspect="1"/>
          </p:cNvPicPr>
          <p:nvPr/>
        </p:nvPicPr>
        <p:blipFill>
          <a:blip r:embed="rId5"/>
          <a:stretch>
            <a:fillRect/>
          </a:stretch>
        </p:blipFill>
        <p:spPr>
          <a:xfrm>
            <a:off x="517439" y="3862357"/>
            <a:ext cx="443539" cy="443539"/>
          </a:xfrm>
          <a:prstGeom prst="rect">
            <a:avLst/>
          </a:prstGeom>
        </p:spPr>
      </p:pic>
      <p:pic>
        <p:nvPicPr>
          <p:cNvPr id="108" name="Picture 107"/>
          <p:cNvPicPr>
            <a:picLocks noChangeAspect="1"/>
          </p:cNvPicPr>
          <p:nvPr/>
        </p:nvPicPr>
        <p:blipFill>
          <a:blip r:embed="rId6"/>
          <a:stretch>
            <a:fillRect/>
          </a:stretch>
        </p:blipFill>
        <p:spPr>
          <a:xfrm>
            <a:off x="1131232" y="2272296"/>
            <a:ext cx="413753" cy="413753"/>
          </a:xfrm>
          <a:prstGeom prst="rect">
            <a:avLst/>
          </a:prstGeom>
        </p:spPr>
      </p:pic>
      <p:pic>
        <p:nvPicPr>
          <p:cNvPr id="109" name="Picture 108"/>
          <p:cNvPicPr>
            <a:picLocks noChangeAspect="1"/>
          </p:cNvPicPr>
          <p:nvPr/>
        </p:nvPicPr>
        <p:blipFill>
          <a:blip r:embed="rId7"/>
          <a:stretch>
            <a:fillRect/>
          </a:stretch>
        </p:blipFill>
        <p:spPr>
          <a:xfrm>
            <a:off x="574950" y="3062649"/>
            <a:ext cx="328517" cy="605274"/>
          </a:xfrm>
          <a:prstGeom prst="rect">
            <a:avLst/>
          </a:prstGeom>
        </p:spPr>
      </p:pic>
      <p:pic>
        <p:nvPicPr>
          <p:cNvPr id="110" name="Picture 109"/>
          <p:cNvPicPr>
            <a:picLocks noChangeAspect="1"/>
          </p:cNvPicPr>
          <p:nvPr/>
        </p:nvPicPr>
        <p:blipFill>
          <a:blip r:embed="rId8"/>
          <a:stretch>
            <a:fillRect/>
          </a:stretch>
        </p:blipFill>
        <p:spPr>
          <a:xfrm>
            <a:off x="1136246" y="2889937"/>
            <a:ext cx="403725" cy="388181"/>
          </a:xfrm>
          <a:prstGeom prst="rect">
            <a:avLst/>
          </a:prstGeom>
        </p:spPr>
      </p:pic>
      <p:pic>
        <p:nvPicPr>
          <p:cNvPr id="111" name="Picture 110"/>
          <p:cNvPicPr>
            <a:picLocks noChangeAspect="1"/>
          </p:cNvPicPr>
          <p:nvPr/>
        </p:nvPicPr>
        <p:blipFill>
          <a:blip r:embed="rId9"/>
          <a:stretch>
            <a:fillRect/>
          </a:stretch>
        </p:blipFill>
        <p:spPr>
          <a:xfrm>
            <a:off x="1102826" y="3356735"/>
            <a:ext cx="470564" cy="470564"/>
          </a:xfrm>
          <a:prstGeom prst="rect">
            <a:avLst/>
          </a:prstGeom>
        </p:spPr>
      </p:pic>
      <p:pic>
        <p:nvPicPr>
          <p:cNvPr id="112" name="Picture 111"/>
          <p:cNvPicPr>
            <a:picLocks noChangeAspect="1"/>
          </p:cNvPicPr>
          <p:nvPr/>
        </p:nvPicPr>
        <p:blipFill>
          <a:blip r:embed="rId10"/>
          <a:stretch>
            <a:fillRect/>
          </a:stretch>
        </p:blipFill>
        <p:spPr>
          <a:xfrm>
            <a:off x="1123200" y="3908917"/>
            <a:ext cx="429817" cy="429817"/>
          </a:xfrm>
          <a:prstGeom prst="rect">
            <a:avLst/>
          </a:prstGeom>
        </p:spPr>
      </p:pic>
      <p:pic>
        <p:nvPicPr>
          <p:cNvPr id="113" name="Picture 112"/>
          <p:cNvPicPr>
            <a:picLocks noChangeAspect="1"/>
          </p:cNvPicPr>
          <p:nvPr/>
        </p:nvPicPr>
        <p:blipFill>
          <a:blip r:embed="rId11"/>
          <a:stretch>
            <a:fillRect/>
          </a:stretch>
        </p:blipFill>
        <p:spPr>
          <a:xfrm>
            <a:off x="1080482" y="1700410"/>
            <a:ext cx="515252" cy="515252"/>
          </a:xfrm>
          <a:prstGeom prst="rect">
            <a:avLst/>
          </a:prstGeom>
        </p:spPr>
      </p:pic>
      <p:pic>
        <p:nvPicPr>
          <p:cNvPr id="131" name="pasted-image.png"/>
          <p:cNvPicPr/>
          <p:nvPr/>
        </p:nvPicPr>
        <p:blipFill>
          <a:blip r:embed="rId12">
            <a:extLst/>
          </a:blip>
          <a:stretch>
            <a:fillRect/>
          </a:stretch>
        </p:blipFill>
        <p:spPr>
          <a:xfrm>
            <a:off x="4106242" y="2473540"/>
            <a:ext cx="906658" cy="403374"/>
          </a:xfrm>
          <a:prstGeom prst="rect">
            <a:avLst/>
          </a:prstGeom>
          <a:ln w="12700">
            <a:miter lim="400000"/>
          </a:ln>
        </p:spPr>
      </p:pic>
      <p:sp>
        <p:nvSpPr>
          <p:cNvPr id="2" name="Title 1"/>
          <p:cNvSpPr>
            <a:spLocks noGrp="1"/>
          </p:cNvSpPr>
          <p:nvPr>
            <p:ph type="title"/>
          </p:nvPr>
        </p:nvSpPr>
        <p:spPr/>
        <p:txBody>
          <a:bodyPr/>
          <a:lstStyle/>
          <a:p>
            <a:r>
              <a:rPr lang="en-US" dirty="0"/>
              <a:t>Still…</a:t>
            </a:r>
          </a:p>
        </p:txBody>
      </p:sp>
      <p:grpSp>
        <p:nvGrpSpPr>
          <p:cNvPr id="3" name="Group 2"/>
          <p:cNvGrpSpPr/>
          <p:nvPr/>
        </p:nvGrpSpPr>
        <p:grpSpPr>
          <a:xfrm>
            <a:off x="7368524" y="1611986"/>
            <a:ext cx="1374100" cy="2824952"/>
            <a:chOff x="3045934" y="1552902"/>
            <a:chExt cx="1118976" cy="1783080"/>
          </a:xfrm>
        </p:grpSpPr>
        <p:sp>
          <p:nvSpPr>
            <p:cNvPr id="46" name="Rounded Rectangle 45"/>
            <p:cNvSpPr/>
            <p:nvPr/>
          </p:nvSpPr>
          <p:spPr>
            <a:xfrm>
              <a:off x="3045934" y="1552902"/>
              <a:ext cx="1118976" cy="1783080"/>
            </a:xfrm>
            <a:prstGeom prst="roundRect">
              <a:avLst>
                <a:gd name="adj" fmla="val 3899"/>
              </a:avLst>
            </a:prstGeom>
            <a:solidFill>
              <a:srgbClr val="059A9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4D4D4D"/>
                </a:solidFill>
                <a:effectLst/>
                <a:uFill>
                  <a:solidFill>
                    <a:srgbClr val="4D4D4D"/>
                  </a:solidFill>
                </a:uFill>
                <a:latin typeface="Arial"/>
                <a:ea typeface="Arial"/>
                <a:cs typeface="Arial"/>
                <a:sym typeface="Arial"/>
              </a:endParaRPr>
            </a:p>
          </p:txBody>
        </p:sp>
        <p:sp>
          <p:nvSpPr>
            <p:cNvPr id="47" name="Rounded Rectangle 46"/>
            <p:cNvSpPr/>
            <p:nvPr/>
          </p:nvSpPr>
          <p:spPr bwMode="auto">
            <a:xfrm>
              <a:off x="3197905" y="2930447"/>
              <a:ext cx="814712" cy="273378"/>
            </a:xfrm>
            <a:prstGeom prst="roundRect">
              <a:avLst>
                <a:gd name="adj" fmla="val 3846"/>
              </a:avLst>
            </a:prstGeom>
            <a:solidFill>
              <a:srgbClr val="00CABB"/>
            </a:solidFill>
            <a:ln w="12700" cap="flat" cmpd="sng" algn="ctr">
              <a:solidFill>
                <a:schemeClr val="bg1"/>
              </a:solidFill>
              <a:prstDash val="solid"/>
            </a:ln>
            <a:effectLst/>
          </p:spPr>
          <p:txBody>
            <a:bodyPr lIns="0" tIns="0" rIns="0" bIns="0" anchor="ctr"/>
            <a:lstStyle/>
            <a:p>
              <a:pPr algn="ctr" fontAlgn="auto">
                <a:spcBef>
                  <a:spcPts val="0"/>
                </a:spcBef>
                <a:spcAft>
                  <a:spcPts val="0"/>
                </a:spcAft>
                <a:defRPr/>
              </a:pPr>
              <a:r>
                <a:rPr lang="en-US" dirty="0">
                  <a:solidFill>
                    <a:srgbClr val="FFFFFF"/>
                  </a:solidFill>
                  <a:latin typeface="Verdana" charset="0"/>
                  <a:ea typeface="+mn-ea"/>
                  <a:cs typeface="+mn-cs"/>
                </a:rPr>
                <a:t>HDFS</a:t>
              </a:r>
            </a:p>
          </p:txBody>
        </p:sp>
        <p:sp>
          <p:nvSpPr>
            <p:cNvPr id="48" name="Shape 1426"/>
            <p:cNvSpPr/>
            <p:nvPr/>
          </p:nvSpPr>
          <p:spPr>
            <a:xfrm>
              <a:off x="3081642" y="1645081"/>
              <a:ext cx="1047239" cy="2334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defRPr sz="1800">
                  <a:solidFill>
                    <a:srgbClr val="000000"/>
                  </a:solidFill>
                </a:defRPr>
              </a:pPr>
              <a:r>
                <a:rPr lang="x-none" sz="1800" dirty="0" smtClean="0">
                  <a:solidFill>
                    <a:schemeClr val="bg1"/>
                  </a:solidFill>
                </a:rPr>
                <a:t>Data Lake</a:t>
              </a:r>
              <a:endParaRPr sz="1800" dirty="0">
                <a:solidFill>
                  <a:schemeClr val="bg1"/>
                </a:solidFill>
              </a:endParaRPr>
            </a:p>
          </p:txBody>
        </p:sp>
        <p:grpSp>
          <p:nvGrpSpPr>
            <p:cNvPr id="49" name="Group 48"/>
            <p:cNvGrpSpPr/>
            <p:nvPr/>
          </p:nvGrpSpPr>
          <p:grpSpPr>
            <a:xfrm>
              <a:off x="3248881" y="1975834"/>
              <a:ext cx="713081" cy="863338"/>
              <a:chOff x="3254488" y="1975834"/>
              <a:chExt cx="713081" cy="863338"/>
            </a:xfrm>
          </p:grpSpPr>
          <p:grpSp>
            <p:nvGrpSpPr>
              <p:cNvPr id="50" name="Group 49"/>
              <p:cNvGrpSpPr/>
              <p:nvPr/>
            </p:nvGrpSpPr>
            <p:grpSpPr>
              <a:xfrm>
                <a:off x="3254488" y="1975834"/>
                <a:ext cx="266702" cy="863338"/>
                <a:chOff x="3254488" y="1975834"/>
                <a:chExt cx="266702" cy="914266"/>
              </a:xfrm>
            </p:grpSpPr>
            <p:sp>
              <p:nvSpPr>
                <p:cNvPr id="77" name="Rectangle 76"/>
                <p:cNvSpPr/>
                <p:nvPr/>
              </p:nvSpPr>
              <p:spPr>
                <a:xfrm>
                  <a:off x="3254489" y="1975834"/>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78" name="Rectangle 77"/>
                <p:cNvSpPr/>
                <p:nvPr/>
              </p:nvSpPr>
              <p:spPr>
                <a:xfrm>
                  <a:off x="3254489" y="2077690"/>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79" name="Rectangle 78"/>
                <p:cNvSpPr/>
                <p:nvPr/>
              </p:nvSpPr>
              <p:spPr>
                <a:xfrm>
                  <a:off x="3254489" y="2180581"/>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80" name="Rectangle 79"/>
                <p:cNvSpPr/>
                <p:nvPr/>
              </p:nvSpPr>
              <p:spPr>
                <a:xfrm>
                  <a:off x="3254489" y="2280665"/>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81" name="Rectangle 80"/>
                <p:cNvSpPr/>
                <p:nvPr/>
              </p:nvSpPr>
              <p:spPr>
                <a:xfrm>
                  <a:off x="3254489" y="2585434"/>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82" name="Rectangle 81"/>
                <p:cNvSpPr/>
                <p:nvPr/>
              </p:nvSpPr>
              <p:spPr>
                <a:xfrm>
                  <a:off x="3254489" y="2686388"/>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83" name="Rectangle 82"/>
                <p:cNvSpPr/>
                <p:nvPr/>
              </p:nvSpPr>
              <p:spPr>
                <a:xfrm>
                  <a:off x="3254488" y="2482908"/>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84" name="Rectangle 83"/>
                <p:cNvSpPr/>
                <p:nvPr/>
              </p:nvSpPr>
              <p:spPr>
                <a:xfrm>
                  <a:off x="3254489" y="2382521"/>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85" name="Rectangle 84"/>
                <p:cNvSpPr/>
                <p:nvPr/>
              </p:nvSpPr>
              <p:spPr>
                <a:xfrm>
                  <a:off x="3254489" y="2788244"/>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grpSp>
          <p:grpSp>
            <p:nvGrpSpPr>
              <p:cNvPr id="55" name="Group 54"/>
              <p:cNvGrpSpPr/>
              <p:nvPr/>
            </p:nvGrpSpPr>
            <p:grpSpPr>
              <a:xfrm>
                <a:off x="3700867" y="1975834"/>
                <a:ext cx="266702" cy="863338"/>
                <a:chOff x="3254488" y="1975834"/>
                <a:chExt cx="266702" cy="914266"/>
              </a:xfrm>
            </p:grpSpPr>
            <p:sp>
              <p:nvSpPr>
                <p:cNvPr id="64" name="Rectangle 63"/>
                <p:cNvSpPr/>
                <p:nvPr/>
              </p:nvSpPr>
              <p:spPr>
                <a:xfrm>
                  <a:off x="3254489" y="1975834"/>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65" name="Rectangle 64"/>
                <p:cNvSpPr/>
                <p:nvPr/>
              </p:nvSpPr>
              <p:spPr>
                <a:xfrm>
                  <a:off x="3254489" y="2077690"/>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66" name="Rectangle 65"/>
                <p:cNvSpPr/>
                <p:nvPr/>
              </p:nvSpPr>
              <p:spPr>
                <a:xfrm>
                  <a:off x="3254489" y="2180581"/>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67" name="Rectangle 66"/>
                <p:cNvSpPr/>
                <p:nvPr/>
              </p:nvSpPr>
              <p:spPr>
                <a:xfrm>
                  <a:off x="3254489" y="2280665"/>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68" name="Rectangle 67"/>
                <p:cNvSpPr/>
                <p:nvPr/>
              </p:nvSpPr>
              <p:spPr>
                <a:xfrm>
                  <a:off x="3254489" y="2585434"/>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69" name="Rectangle 68"/>
                <p:cNvSpPr/>
                <p:nvPr/>
              </p:nvSpPr>
              <p:spPr>
                <a:xfrm>
                  <a:off x="3254489" y="2686388"/>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74" name="Rectangle 73"/>
                <p:cNvSpPr/>
                <p:nvPr/>
              </p:nvSpPr>
              <p:spPr>
                <a:xfrm>
                  <a:off x="3254488" y="2482908"/>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75" name="Rectangle 74"/>
                <p:cNvSpPr/>
                <p:nvPr/>
              </p:nvSpPr>
              <p:spPr>
                <a:xfrm>
                  <a:off x="3254489" y="2382521"/>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76" name="Rectangle 75"/>
                <p:cNvSpPr/>
                <p:nvPr/>
              </p:nvSpPr>
              <p:spPr>
                <a:xfrm>
                  <a:off x="3254489" y="2788244"/>
                  <a:ext cx="266701" cy="101856"/>
                </a:xfrm>
                <a:prstGeom prst="rect">
                  <a:avLst/>
                </a:prstGeom>
                <a:noFill/>
                <a:ln w="12700" cap="flat">
                  <a:solidFill>
                    <a:srgbClr val="17232A"/>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grpSp>
        </p:grpSp>
      </p:grpSp>
      <p:cxnSp>
        <p:nvCxnSpPr>
          <p:cNvPr id="88" name="Straight Arrow Connector 87"/>
          <p:cNvCxnSpPr/>
          <p:nvPr/>
        </p:nvCxnSpPr>
        <p:spPr>
          <a:xfrm>
            <a:off x="1828024" y="2194190"/>
            <a:ext cx="1105958" cy="351306"/>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1828024" y="2392364"/>
            <a:ext cx="1075470" cy="302898"/>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Straight Arrow Connector 82"/>
          <p:cNvCxnSpPr/>
          <p:nvPr/>
        </p:nvCxnSpPr>
        <p:spPr>
          <a:xfrm rot="5400000" flipH="1" flipV="1">
            <a:off x="4573133" y="744864"/>
            <a:ext cx="1156" cy="3126276"/>
          </a:xfrm>
          <a:prstGeom prst="curvedConnector3">
            <a:avLst>
              <a:gd name="adj1" fmla="val 107325519"/>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a:off x="6165130" y="3139652"/>
            <a:ext cx="1075470" cy="0"/>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a:off x="6165130" y="2977901"/>
            <a:ext cx="1075470" cy="0"/>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flipV="1">
            <a:off x="6165130" y="3556643"/>
            <a:ext cx="1105958" cy="351306"/>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flipV="1">
            <a:off x="6165130" y="3406877"/>
            <a:ext cx="1075470" cy="302898"/>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a:off x="6165130" y="2194190"/>
            <a:ext cx="1105958" cy="351306"/>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a:off x="6165130" y="2392364"/>
            <a:ext cx="1075470" cy="302898"/>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96" name="Picture 18" descr="C:\Users\sdunn\Documents\Pivotal Corporate\presentation\Misc Assets\Logo_MADlib.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39566" y="2877508"/>
            <a:ext cx="725422" cy="42800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17" descr="image.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3864852" y="3064453"/>
            <a:ext cx="1389437" cy="60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1742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fill="hold"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a:xfrm>
            <a:off x="381000" y="1772065"/>
            <a:ext cx="1094923" cy="1315853"/>
          </a:xfrm>
          <a:prstGeom prst="roundRect">
            <a:avLst>
              <a:gd name="adj" fmla="val 8057"/>
            </a:avLst>
          </a:prstGeom>
          <a:solidFill>
            <a:schemeClr val="bg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5" name="Rounded Rectangle 4"/>
          <p:cNvSpPr/>
          <p:nvPr/>
        </p:nvSpPr>
        <p:spPr>
          <a:xfrm>
            <a:off x="6110011" y="3444062"/>
            <a:ext cx="2681564" cy="731520"/>
          </a:xfrm>
          <a:prstGeom prst="round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grpSp>
        <p:nvGrpSpPr>
          <p:cNvPr id="54" name="Group 53"/>
          <p:cNvGrpSpPr/>
          <p:nvPr/>
        </p:nvGrpSpPr>
        <p:grpSpPr>
          <a:xfrm>
            <a:off x="2155661" y="2025764"/>
            <a:ext cx="3566366" cy="1062154"/>
            <a:chOff x="2155661" y="2222424"/>
            <a:chExt cx="3566366" cy="865494"/>
          </a:xfrm>
        </p:grpSpPr>
        <p:sp>
          <p:nvSpPr>
            <p:cNvPr id="4" name="Rectangle 3"/>
            <p:cNvSpPr/>
            <p:nvPr/>
          </p:nvSpPr>
          <p:spPr>
            <a:xfrm>
              <a:off x="2263026" y="2222424"/>
              <a:ext cx="3459001" cy="774678"/>
            </a:xfrm>
            <a:prstGeom prst="rect">
              <a:avLst/>
            </a:prstGeom>
            <a:noFill/>
            <a:ln>
              <a:solidFill>
                <a:srgbClr val="059A9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6" name="Rectangle 5"/>
            <p:cNvSpPr/>
            <p:nvPr/>
          </p:nvSpPr>
          <p:spPr>
            <a:xfrm>
              <a:off x="2155661" y="2313240"/>
              <a:ext cx="3459001" cy="774678"/>
            </a:xfrm>
            <a:prstGeom prst="rect">
              <a:avLst/>
            </a:prstGeom>
            <a:solidFill>
              <a:schemeClr val="bg1"/>
            </a:solidFill>
            <a:ln>
              <a:solidFill>
                <a:srgbClr val="059A9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grpSp>
      <p:sp>
        <p:nvSpPr>
          <p:cNvPr id="7" name="Shape 1426"/>
          <p:cNvSpPr/>
          <p:nvPr/>
        </p:nvSpPr>
        <p:spPr>
          <a:xfrm>
            <a:off x="3192951" y="2574344"/>
            <a:ext cx="515805" cy="2334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l">
              <a:defRPr sz="1800">
                <a:solidFill>
                  <a:srgbClr val="000000"/>
                </a:solidFill>
              </a:defRPr>
            </a:pPr>
            <a:r>
              <a:rPr lang="x-none" sz="1300" dirty="0" smtClean="0">
                <a:solidFill>
                  <a:srgbClr val="29756E"/>
                </a:solidFill>
                <a:latin typeface="+mn-lt"/>
              </a:rPr>
              <a:t>Ingest</a:t>
            </a:r>
            <a:endParaRPr sz="1300" dirty="0">
              <a:solidFill>
                <a:srgbClr val="29756E"/>
              </a:solidFill>
              <a:latin typeface="+mn-lt"/>
            </a:endParaRPr>
          </a:p>
        </p:txBody>
      </p:sp>
      <p:sp>
        <p:nvSpPr>
          <p:cNvPr id="8" name="Shape 1426"/>
          <p:cNvSpPr/>
          <p:nvPr/>
        </p:nvSpPr>
        <p:spPr>
          <a:xfrm>
            <a:off x="3989421" y="2574344"/>
            <a:ext cx="786891" cy="2334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l">
              <a:defRPr sz="1800">
                <a:solidFill>
                  <a:srgbClr val="000000"/>
                </a:solidFill>
              </a:defRPr>
            </a:pPr>
            <a:r>
              <a:rPr lang="x-none" sz="1300" dirty="0" smtClean="0">
                <a:solidFill>
                  <a:srgbClr val="29756E"/>
                </a:solidFill>
                <a:latin typeface="+mn-lt"/>
              </a:rPr>
              <a:t>Transform</a:t>
            </a:r>
            <a:endParaRPr sz="1300" dirty="0">
              <a:solidFill>
                <a:srgbClr val="29756E"/>
              </a:solidFill>
              <a:latin typeface="+mn-lt"/>
            </a:endParaRPr>
          </a:p>
        </p:txBody>
      </p:sp>
      <p:cxnSp>
        <p:nvCxnSpPr>
          <p:cNvPr id="9" name="Straight Arrow Connector 8"/>
          <p:cNvCxnSpPr/>
          <p:nvPr/>
        </p:nvCxnSpPr>
        <p:spPr>
          <a:xfrm flipV="1">
            <a:off x="3715338" y="2679274"/>
            <a:ext cx="193154" cy="734"/>
          </a:xfrm>
          <a:prstGeom prst="straightConnector1">
            <a:avLst/>
          </a:prstGeom>
          <a:ln w="19050" cmpd="sng">
            <a:solidFill>
              <a:schemeClr val="accent1">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0" name="Shape 1426"/>
          <p:cNvSpPr/>
          <p:nvPr/>
        </p:nvSpPr>
        <p:spPr>
          <a:xfrm>
            <a:off x="5088080" y="2565822"/>
            <a:ext cx="454671" cy="2334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l">
              <a:defRPr sz="1800">
                <a:solidFill>
                  <a:srgbClr val="000000"/>
                </a:solidFill>
              </a:defRPr>
            </a:pPr>
            <a:r>
              <a:rPr lang="x-none" sz="1300" dirty="0" smtClean="0">
                <a:solidFill>
                  <a:srgbClr val="29756E"/>
                </a:solidFill>
                <a:latin typeface="+mn-lt"/>
              </a:rPr>
              <a:t>Sink</a:t>
            </a:r>
            <a:endParaRPr sz="1300" dirty="0">
              <a:solidFill>
                <a:srgbClr val="29756E"/>
              </a:solidFill>
              <a:latin typeface="+mn-lt"/>
            </a:endParaRPr>
          </a:p>
        </p:txBody>
      </p:sp>
      <p:sp>
        <p:nvSpPr>
          <p:cNvPr id="12" name="Shape 1204"/>
          <p:cNvSpPr/>
          <p:nvPr/>
        </p:nvSpPr>
        <p:spPr>
          <a:xfrm>
            <a:off x="2181888" y="2807010"/>
            <a:ext cx="912340" cy="23420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000">
                <a:solidFill>
                  <a:srgbClr val="29756E"/>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300" dirty="0">
                <a:solidFill>
                  <a:srgbClr val="29756E"/>
                </a:solidFill>
              </a:rPr>
              <a:t>SpringXD</a:t>
            </a:r>
          </a:p>
        </p:txBody>
      </p:sp>
      <p:cxnSp>
        <p:nvCxnSpPr>
          <p:cNvPr id="13" name="Straight Arrow Connector 12"/>
          <p:cNvCxnSpPr/>
          <p:nvPr/>
        </p:nvCxnSpPr>
        <p:spPr>
          <a:xfrm flipV="1">
            <a:off x="4794326" y="2688641"/>
            <a:ext cx="193154" cy="734"/>
          </a:xfrm>
          <a:prstGeom prst="straightConnector1">
            <a:avLst/>
          </a:prstGeom>
          <a:ln w="19050" cmpd="sng">
            <a:solidFill>
              <a:schemeClr val="accent1">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110011" y="2335112"/>
            <a:ext cx="2681564" cy="708525"/>
          </a:xfrm>
          <a:prstGeom prst="rect">
            <a:avLst/>
          </a:prstGeom>
          <a:solidFill>
            <a:srgbClr val="059A9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17" name="Rounded Rectangle 16"/>
          <p:cNvSpPr/>
          <p:nvPr/>
        </p:nvSpPr>
        <p:spPr>
          <a:xfrm>
            <a:off x="2983581" y="1085850"/>
            <a:ext cx="1846773" cy="548640"/>
          </a:xfrm>
          <a:prstGeom prst="roundRect">
            <a:avLst/>
          </a:prstGeom>
          <a:solidFill>
            <a:schemeClr val="bg1"/>
          </a:solidFill>
          <a:ln>
            <a:solidFill>
              <a:srgbClr val="059A9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cxnSp>
        <p:nvCxnSpPr>
          <p:cNvPr id="14" name="Straight Arrow Connector 13"/>
          <p:cNvCxnSpPr/>
          <p:nvPr/>
        </p:nvCxnSpPr>
        <p:spPr>
          <a:xfrm>
            <a:off x="1475923" y="2637523"/>
            <a:ext cx="679738" cy="0"/>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475923" y="2860385"/>
            <a:ext cx="679738" cy="0"/>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795620" y="3118689"/>
            <a:ext cx="196906" cy="375603"/>
            <a:chOff x="3795620" y="3137543"/>
            <a:chExt cx="176872" cy="301855"/>
          </a:xfrm>
        </p:grpSpPr>
        <p:cxnSp>
          <p:nvCxnSpPr>
            <p:cNvPr id="16" name="Straight Arrow Connector 15"/>
            <p:cNvCxnSpPr/>
            <p:nvPr/>
          </p:nvCxnSpPr>
          <p:spPr>
            <a:xfrm>
              <a:off x="3972492" y="3137543"/>
              <a:ext cx="0" cy="301855"/>
            </a:xfrm>
            <a:prstGeom prst="straightConnector1">
              <a:avLst/>
            </a:prstGeom>
            <a:ln w="28575" cmpd="sng">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795620" y="3137543"/>
              <a:ext cx="0" cy="301855"/>
            </a:xfrm>
            <a:prstGeom prst="straightConnector1">
              <a:avLst/>
            </a:prstGeom>
            <a:ln w="28575" cmpd="sng">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cxnSp>
        <p:nvCxnSpPr>
          <p:cNvPr id="20" name="Straight Arrow Connector 19"/>
          <p:cNvCxnSpPr/>
          <p:nvPr/>
        </p:nvCxnSpPr>
        <p:spPr>
          <a:xfrm>
            <a:off x="5602696" y="3184522"/>
            <a:ext cx="431726" cy="279274"/>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688514" y="3096815"/>
            <a:ext cx="421497" cy="254113"/>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3982384" y="1645199"/>
            <a:ext cx="6814" cy="368926"/>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838571" y="1645199"/>
            <a:ext cx="0" cy="380565"/>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722027" y="2856769"/>
            <a:ext cx="387984" cy="0"/>
          </a:xfrm>
          <a:prstGeom prst="straightConnector1">
            <a:avLst/>
          </a:prstGeom>
          <a:ln w="28575" cmpd="sng">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722027" y="2655538"/>
            <a:ext cx="387984" cy="0"/>
          </a:xfrm>
          <a:prstGeom prst="straightConnector1">
            <a:avLst/>
          </a:prstGeom>
          <a:ln w="28575" cmpd="sng">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2"/>
          <a:stretch>
            <a:fillRect/>
          </a:stretch>
        </p:blipFill>
        <p:spPr>
          <a:xfrm>
            <a:off x="511438" y="2466360"/>
            <a:ext cx="413753" cy="413753"/>
          </a:xfrm>
          <a:prstGeom prst="rect">
            <a:avLst/>
          </a:prstGeom>
        </p:spPr>
      </p:pic>
      <p:pic>
        <p:nvPicPr>
          <p:cNvPr id="29" name="Picture 28"/>
          <p:cNvPicPr>
            <a:picLocks noChangeAspect="1"/>
          </p:cNvPicPr>
          <p:nvPr/>
        </p:nvPicPr>
        <p:blipFill>
          <a:blip r:embed="rId3"/>
          <a:stretch>
            <a:fillRect/>
          </a:stretch>
        </p:blipFill>
        <p:spPr>
          <a:xfrm>
            <a:off x="937271" y="2472204"/>
            <a:ext cx="403725" cy="388181"/>
          </a:xfrm>
          <a:prstGeom prst="rect">
            <a:avLst/>
          </a:prstGeom>
        </p:spPr>
      </p:pic>
      <p:pic>
        <p:nvPicPr>
          <p:cNvPr id="30" name="Picture 29"/>
          <p:cNvPicPr>
            <a:picLocks noChangeAspect="1"/>
          </p:cNvPicPr>
          <p:nvPr/>
        </p:nvPicPr>
        <p:blipFill>
          <a:blip r:embed="rId4"/>
          <a:stretch>
            <a:fillRect/>
          </a:stretch>
        </p:blipFill>
        <p:spPr>
          <a:xfrm>
            <a:off x="679645" y="1937479"/>
            <a:ext cx="515252" cy="515252"/>
          </a:xfrm>
          <a:prstGeom prst="rect">
            <a:avLst/>
          </a:prstGeom>
        </p:spPr>
      </p:pic>
      <p:sp>
        <p:nvSpPr>
          <p:cNvPr id="31" name="Shape 895"/>
          <p:cNvSpPr/>
          <p:nvPr/>
        </p:nvSpPr>
        <p:spPr>
          <a:xfrm>
            <a:off x="5562549" y="3526470"/>
            <a:ext cx="512843" cy="153277"/>
          </a:xfrm>
          <a:custGeom>
            <a:avLst/>
            <a:gdLst/>
            <a:ahLst/>
            <a:cxnLst>
              <a:cxn ang="0">
                <a:pos x="wd2" y="hd2"/>
              </a:cxn>
              <a:cxn ang="5400000">
                <a:pos x="wd2" y="hd2"/>
              </a:cxn>
              <a:cxn ang="10800000">
                <a:pos x="wd2" y="hd2"/>
              </a:cxn>
              <a:cxn ang="16200000">
                <a:pos x="wd2" y="hd2"/>
              </a:cxn>
            </a:cxnLst>
            <a:rect l="0" t="0" r="r" b="b"/>
            <a:pathLst>
              <a:path w="21600" h="16201" extrusionOk="0">
                <a:moveTo>
                  <a:pt x="0" y="15710"/>
                </a:moveTo>
                <a:cubicBezTo>
                  <a:pt x="8741" y="-5399"/>
                  <a:pt x="15941" y="-5235"/>
                  <a:pt x="21600" y="16201"/>
                </a:cubicBezTo>
              </a:path>
            </a:pathLst>
          </a:custGeom>
          <a:ln w="25400">
            <a:solidFill>
              <a:schemeClr val="bg1"/>
            </a:solidFill>
            <a:round/>
            <a:tailEnd type="triangle" w="lg" len="med"/>
          </a:ln>
          <a:effectLst>
            <a:outerShdw blurRad="38100" dist="20000" dir="5400000" rotWithShape="0">
              <a:srgbClr val="000000">
                <a:alpha val="38000"/>
              </a:srgbClr>
            </a:outerShdw>
          </a:effectLst>
        </p:spPr>
        <p:txBody>
          <a:bodyPr/>
          <a:lstStyle/>
          <a:p>
            <a:pPr lvl="0"/>
            <a:endParaRPr/>
          </a:p>
        </p:txBody>
      </p:sp>
      <p:sp>
        <p:nvSpPr>
          <p:cNvPr id="32" name="Shape 896"/>
          <p:cNvSpPr/>
          <p:nvPr/>
        </p:nvSpPr>
        <p:spPr>
          <a:xfrm>
            <a:off x="5555267" y="3844989"/>
            <a:ext cx="534750" cy="187758"/>
          </a:xfrm>
          <a:custGeom>
            <a:avLst/>
            <a:gdLst/>
            <a:ahLst/>
            <a:cxnLst>
              <a:cxn ang="0">
                <a:pos x="wd2" y="hd2"/>
              </a:cxn>
              <a:cxn ang="5400000">
                <a:pos x="wd2" y="hd2"/>
              </a:cxn>
              <a:cxn ang="10800000">
                <a:pos x="wd2" y="hd2"/>
              </a:cxn>
              <a:cxn ang="16200000">
                <a:pos x="wd2" y="hd2"/>
              </a:cxn>
            </a:cxnLst>
            <a:rect l="0" t="0" r="r" b="b"/>
            <a:pathLst>
              <a:path w="21600" h="16435" extrusionOk="0">
                <a:moveTo>
                  <a:pt x="21600" y="6920"/>
                </a:moveTo>
                <a:cubicBezTo>
                  <a:pt x="11745" y="21600"/>
                  <a:pt x="4545" y="19293"/>
                  <a:pt x="0" y="0"/>
                </a:cubicBezTo>
              </a:path>
            </a:pathLst>
          </a:custGeom>
          <a:ln w="25400">
            <a:solidFill>
              <a:schemeClr val="bg1"/>
            </a:solidFill>
            <a:round/>
            <a:tailEnd type="triangle" w="lg" len="med"/>
          </a:ln>
          <a:effectLst>
            <a:outerShdw blurRad="38100" dist="20000" dir="5400000" rotWithShape="0">
              <a:srgbClr val="000000">
                <a:alpha val="38000"/>
              </a:srgbClr>
            </a:outerShdw>
          </a:effectLst>
        </p:spPr>
        <p:txBody>
          <a:bodyPr/>
          <a:lstStyle/>
          <a:p>
            <a:pPr lvl="0"/>
            <a:endParaRPr/>
          </a:p>
        </p:txBody>
      </p:sp>
      <p:pic>
        <p:nvPicPr>
          <p:cNvPr id="33" name="pasted-image.png"/>
          <p:cNvPicPr/>
          <p:nvPr/>
        </p:nvPicPr>
        <p:blipFill>
          <a:blip r:embed="rId5">
            <a:extLst/>
          </a:blip>
          <a:stretch>
            <a:fillRect/>
          </a:stretch>
        </p:blipFill>
        <p:spPr>
          <a:xfrm>
            <a:off x="3559689" y="1183039"/>
            <a:ext cx="705470" cy="354262"/>
          </a:xfrm>
          <a:prstGeom prst="rect">
            <a:avLst/>
          </a:prstGeom>
          <a:ln w="12700">
            <a:miter lim="400000"/>
          </a:ln>
        </p:spPr>
      </p:pic>
      <p:sp>
        <p:nvSpPr>
          <p:cNvPr id="41" name="Shape 1426"/>
          <p:cNvSpPr/>
          <p:nvPr/>
        </p:nvSpPr>
        <p:spPr>
          <a:xfrm>
            <a:off x="6815580" y="2541266"/>
            <a:ext cx="1684995" cy="31550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l">
              <a:defRPr sz="1800">
                <a:solidFill>
                  <a:srgbClr val="000000"/>
                </a:solidFill>
              </a:defRPr>
            </a:pPr>
            <a:r>
              <a:rPr sz="1800" dirty="0">
                <a:solidFill>
                  <a:schemeClr val="bg1"/>
                </a:solidFill>
                <a:latin typeface="+mn-lt"/>
              </a:rPr>
              <a:t>GemFire</a:t>
            </a:r>
          </a:p>
        </p:txBody>
      </p:sp>
      <p:sp>
        <p:nvSpPr>
          <p:cNvPr id="2" name="Title 1"/>
          <p:cNvSpPr>
            <a:spLocks noGrp="1"/>
          </p:cNvSpPr>
          <p:nvPr>
            <p:ph type="title"/>
          </p:nvPr>
        </p:nvSpPr>
        <p:spPr/>
        <p:txBody>
          <a:bodyPr anchor="ctr"/>
          <a:lstStyle/>
          <a:p>
            <a:r>
              <a:rPr lang="en-US" dirty="0"/>
              <a:t>Data Stream </a:t>
            </a:r>
            <a:r>
              <a:rPr lang="en-US" dirty="0" smtClean="0"/>
              <a:t>Needs </a:t>
            </a:r>
            <a:r>
              <a:rPr lang="en-US" dirty="0"/>
              <a:t>an Agile, Scalable and Fast </a:t>
            </a:r>
            <a:r>
              <a:rPr lang="en-US" dirty="0" smtClean="0"/>
              <a:t>Solution</a:t>
            </a:r>
            <a:endParaRPr lang="en-US" dirty="0"/>
          </a:p>
        </p:txBody>
      </p:sp>
      <p:pic>
        <p:nvPicPr>
          <p:cNvPr id="44" name="pasted-image.png"/>
          <p:cNvPicPr/>
          <p:nvPr/>
        </p:nvPicPr>
        <p:blipFill>
          <a:blip r:embed="rId6">
            <a:extLst/>
          </a:blip>
          <a:stretch>
            <a:fillRect/>
          </a:stretch>
        </p:blipFill>
        <p:spPr>
          <a:xfrm>
            <a:off x="8213582" y="3649179"/>
            <a:ext cx="479716" cy="379402"/>
          </a:xfrm>
          <a:prstGeom prst="rect">
            <a:avLst/>
          </a:prstGeom>
          <a:ln w="12700">
            <a:miter lim="400000"/>
          </a:ln>
        </p:spPr>
      </p:pic>
      <p:pic>
        <p:nvPicPr>
          <p:cNvPr id="46" name="Picture 18" descr="C:\Users\sdunn\Documents\Pivotal Corporate\presentation\Misc Assets\Logo_MADlib.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8300" y="3643212"/>
            <a:ext cx="663280" cy="39133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7" descr="image.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911007" y="3563445"/>
            <a:ext cx="1270413" cy="550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C:\Users\sdunn\Documents\Pivotal Corporate\presentation\Misc Assets\icon-gemfir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9045" y="2461274"/>
            <a:ext cx="475488" cy="47548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5" descr="C:\Users\sdunn\Documents\Pivotal Corporate\presentation\Misc Assets\icon-xd.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00314" y="2263371"/>
            <a:ext cx="475488" cy="475488"/>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2638058" y="3513146"/>
            <a:ext cx="2899970" cy="914400"/>
          </a:xfrm>
          <a:prstGeom prst="rect">
            <a:avLst/>
          </a:prstGeom>
          <a:solidFill>
            <a:srgbClr val="059A91"/>
          </a:solidFill>
          <a:ln>
            <a:solidFill>
              <a:srgbClr val="059A9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4D4D4D"/>
              </a:solidFill>
              <a:effectLst/>
              <a:uFill>
                <a:solidFill>
                  <a:srgbClr val="4D4D4D"/>
                </a:solidFill>
              </a:uFill>
              <a:latin typeface="Arial"/>
              <a:ea typeface="Arial"/>
              <a:cs typeface="Arial"/>
              <a:sym typeface="Arial"/>
            </a:endParaRPr>
          </a:p>
        </p:txBody>
      </p:sp>
      <p:pic>
        <p:nvPicPr>
          <p:cNvPr id="45" name="Picture 21" descr="C:\Users\sdunn\Documents\Pivotal Corporate\presentation\Misc Assets\icon-hawq.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73922" y="3596421"/>
            <a:ext cx="476906" cy="476906"/>
          </a:xfrm>
          <a:prstGeom prst="rect">
            <a:avLst/>
          </a:prstGeom>
          <a:noFill/>
          <a:extLst>
            <a:ext uri="{909E8E84-426E-40dd-AFC4-6F175D3DCCD1}">
              <a14:hiddenFill xmlns:a14="http://schemas.microsoft.com/office/drawing/2010/main">
                <a:solidFill>
                  <a:srgbClr val="FFFFFF"/>
                </a:solidFill>
              </a14:hiddenFill>
            </a:ext>
          </a:extLst>
        </p:spPr>
      </p:pic>
      <p:sp>
        <p:nvSpPr>
          <p:cNvPr id="48" name="Shape 1426"/>
          <p:cNvSpPr/>
          <p:nvPr/>
        </p:nvSpPr>
        <p:spPr>
          <a:xfrm>
            <a:off x="3501370" y="4113759"/>
            <a:ext cx="814244" cy="2334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defRPr sz="1800">
                <a:solidFill>
                  <a:srgbClr val="000000"/>
                </a:solidFill>
              </a:defRPr>
            </a:pPr>
            <a:r>
              <a:rPr lang="en-US" sz="1400" dirty="0" smtClean="0">
                <a:solidFill>
                  <a:schemeClr val="bg1"/>
                </a:solidFill>
              </a:rPr>
              <a:t>HAWQ</a:t>
            </a:r>
            <a:endParaRPr sz="1400" dirty="0">
              <a:solidFill>
                <a:schemeClr val="bg1"/>
              </a:solidFill>
            </a:endParaRPr>
          </a:p>
        </p:txBody>
      </p:sp>
      <p:pic>
        <p:nvPicPr>
          <p:cNvPr id="49" name="Picture 2" descr="C:\Users\sdunn\Documents\Pivotal Corporate\presentation\Misc Assets\icon-greenpl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48091" y="3596421"/>
            <a:ext cx="478778" cy="478778"/>
          </a:xfrm>
          <a:prstGeom prst="rect">
            <a:avLst/>
          </a:prstGeom>
          <a:noFill/>
          <a:extLst>
            <a:ext uri="{909E8E84-426E-40dd-AFC4-6F175D3DCCD1}">
              <a14:hiddenFill xmlns:a14="http://schemas.microsoft.com/office/drawing/2010/main">
                <a:solidFill>
                  <a:srgbClr val="FFFFFF"/>
                </a:solidFill>
              </a14:hiddenFill>
            </a:ext>
          </a:extLst>
        </p:spPr>
      </p:pic>
      <p:sp>
        <p:nvSpPr>
          <p:cNvPr id="50" name="Shape 1426"/>
          <p:cNvSpPr/>
          <p:nvPr/>
        </p:nvSpPr>
        <p:spPr>
          <a:xfrm>
            <a:off x="4580358" y="4108847"/>
            <a:ext cx="814244" cy="2334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defRPr sz="1800">
                <a:solidFill>
                  <a:srgbClr val="000000"/>
                </a:solidFill>
              </a:defRPr>
            </a:pPr>
            <a:r>
              <a:rPr lang="en-US" sz="1400" dirty="0" smtClean="0">
                <a:solidFill>
                  <a:schemeClr val="bg1"/>
                </a:solidFill>
              </a:rPr>
              <a:t>GPDB</a:t>
            </a:r>
            <a:endParaRPr sz="1400" dirty="0">
              <a:solidFill>
                <a:schemeClr val="bg1"/>
              </a:solidFill>
            </a:endParaRPr>
          </a:p>
        </p:txBody>
      </p:sp>
      <p:sp>
        <p:nvSpPr>
          <p:cNvPr id="51" name="Shape 1426"/>
          <p:cNvSpPr/>
          <p:nvPr/>
        </p:nvSpPr>
        <p:spPr>
          <a:xfrm>
            <a:off x="2723497" y="3776119"/>
            <a:ext cx="938908" cy="4827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l">
              <a:defRPr sz="1800">
                <a:solidFill>
                  <a:srgbClr val="000000"/>
                </a:solidFill>
              </a:defRPr>
            </a:pPr>
            <a:r>
              <a:rPr lang="x-none" sz="1400" dirty="0" smtClean="0">
                <a:solidFill>
                  <a:schemeClr val="bg1"/>
                </a:solidFill>
              </a:rPr>
              <a:t>Data</a:t>
            </a:r>
            <a:endParaRPr lang="en-US" sz="1400" dirty="0" smtClean="0">
              <a:solidFill>
                <a:schemeClr val="bg1"/>
              </a:solidFill>
            </a:endParaRPr>
          </a:p>
          <a:p>
            <a:pPr lvl="0" algn="l">
              <a:defRPr sz="1800">
                <a:solidFill>
                  <a:srgbClr val="000000"/>
                </a:solidFill>
              </a:defRPr>
            </a:pPr>
            <a:r>
              <a:rPr lang="x-none" sz="1400" dirty="0" smtClean="0">
                <a:solidFill>
                  <a:schemeClr val="bg1"/>
                </a:solidFill>
              </a:rPr>
              <a:t>Lake</a:t>
            </a:r>
            <a:endParaRPr sz="1400" dirty="0">
              <a:solidFill>
                <a:schemeClr val="bg1"/>
              </a:solidFill>
            </a:endParaRPr>
          </a:p>
        </p:txBody>
      </p:sp>
    </p:spTree>
    <p:extLst>
      <p:ext uri="{BB962C8B-B14F-4D97-AF65-F5344CB8AC3E}">
        <p14:creationId xmlns:p14="http://schemas.microsoft.com/office/powerpoint/2010/main" val="1283634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893"/>
          <p:cNvSpPr/>
          <p:nvPr/>
        </p:nvSpPr>
        <p:spPr>
          <a:xfrm>
            <a:off x="2109845" y="1969007"/>
            <a:ext cx="3657600" cy="1188720"/>
          </a:xfrm>
          <a:prstGeom prst="rect">
            <a:avLst/>
          </a:prstGeom>
          <a:ln w="19050">
            <a:solidFill>
              <a:srgbClr val="F27C3A"/>
            </a:solidFill>
            <a:custDash>
              <a:ds d="200000" sp="200000"/>
            </a:custDash>
            <a:miter lim="400000"/>
          </a:ln>
        </p:spPr>
        <p:txBody>
          <a:bodyPr lIns="0" tIns="0" rIns="0" bIns="0" anchor="ctr"/>
          <a:lstStyle/>
          <a:p>
            <a:pPr lvl="0">
              <a:defRPr>
                <a:solidFill>
                  <a:srgbClr val="F27C3A"/>
                </a:solidFill>
              </a:defRPr>
            </a:pPr>
            <a:endParaRPr/>
          </a:p>
        </p:txBody>
      </p:sp>
      <p:sp>
        <p:nvSpPr>
          <p:cNvPr id="26" name="Rounded Rectangle 25"/>
          <p:cNvSpPr/>
          <p:nvPr/>
        </p:nvSpPr>
        <p:spPr>
          <a:xfrm>
            <a:off x="381000" y="1772065"/>
            <a:ext cx="1094923" cy="1315853"/>
          </a:xfrm>
          <a:prstGeom prst="roundRect">
            <a:avLst>
              <a:gd name="adj" fmla="val 8057"/>
            </a:avLst>
          </a:prstGeom>
          <a:solidFill>
            <a:schemeClr val="bg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grpSp>
        <p:nvGrpSpPr>
          <p:cNvPr id="54" name="Group 53"/>
          <p:cNvGrpSpPr/>
          <p:nvPr/>
        </p:nvGrpSpPr>
        <p:grpSpPr>
          <a:xfrm>
            <a:off x="2155661" y="2025764"/>
            <a:ext cx="3566366" cy="1062154"/>
            <a:chOff x="2155661" y="2222424"/>
            <a:chExt cx="3566366" cy="865494"/>
          </a:xfrm>
        </p:grpSpPr>
        <p:sp>
          <p:nvSpPr>
            <p:cNvPr id="4" name="Rectangle 3"/>
            <p:cNvSpPr/>
            <p:nvPr/>
          </p:nvSpPr>
          <p:spPr>
            <a:xfrm>
              <a:off x="2263026" y="2222424"/>
              <a:ext cx="3459001" cy="774678"/>
            </a:xfrm>
            <a:prstGeom prst="rect">
              <a:avLst/>
            </a:prstGeom>
            <a:noFill/>
            <a:ln>
              <a:solidFill>
                <a:srgbClr val="059A9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6" name="Rectangle 5"/>
            <p:cNvSpPr/>
            <p:nvPr/>
          </p:nvSpPr>
          <p:spPr>
            <a:xfrm>
              <a:off x="2155661" y="2313240"/>
              <a:ext cx="3459001" cy="774678"/>
            </a:xfrm>
            <a:prstGeom prst="rect">
              <a:avLst/>
            </a:prstGeom>
            <a:solidFill>
              <a:schemeClr val="bg1"/>
            </a:solidFill>
            <a:ln>
              <a:solidFill>
                <a:srgbClr val="059A9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grpSp>
      <p:sp>
        <p:nvSpPr>
          <p:cNvPr id="7" name="Shape 1426"/>
          <p:cNvSpPr/>
          <p:nvPr/>
        </p:nvSpPr>
        <p:spPr>
          <a:xfrm>
            <a:off x="3192951" y="2574344"/>
            <a:ext cx="515805" cy="2334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l">
              <a:defRPr sz="1800">
                <a:solidFill>
                  <a:srgbClr val="000000"/>
                </a:solidFill>
              </a:defRPr>
            </a:pPr>
            <a:r>
              <a:rPr lang="x-none" sz="1300" dirty="0" smtClean="0">
                <a:solidFill>
                  <a:srgbClr val="29756E"/>
                </a:solidFill>
                <a:latin typeface="+mn-lt"/>
              </a:rPr>
              <a:t>Ingest</a:t>
            </a:r>
            <a:endParaRPr sz="1300" dirty="0">
              <a:solidFill>
                <a:srgbClr val="29756E"/>
              </a:solidFill>
              <a:latin typeface="+mn-lt"/>
            </a:endParaRPr>
          </a:p>
        </p:txBody>
      </p:sp>
      <p:sp>
        <p:nvSpPr>
          <p:cNvPr id="8" name="Shape 1426"/>
          <p:cNvSpPr/>
          <p:nvPr/>
        </p:nvSpPr>
        <p:spPr>
          <a:xfrm>
            <a:off x="3989421" y="2574344"/>
            <a:ext cx="786891" cy="2334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l">
              <a:defRPr sz="1800">
                <a:solidFill>
                  <a:srgbClr val="000000"/>
                </a:solidFill>
              </a:defRPr>
            </a:pPr>
            <a:r>
              <a:rPr lang="x-none" sz="1300" dirty="0" smtClean="0">
                <a:solidFill>
                  <a:srgbClr val="29756E"/>
                </a:solidFill>
                <a:latin typeface="+mn-lt"/>
              </a:rPr>
              <a:t>Transform</a:t>
            </a:r>
            <a:endParaRPr sz="1300" dirty="0">
              <a:solidFill>
                <a:srgbClr val="29756E"/>
              </a:solidFill>
              <a:latin typeface="+mn-lt"/>
            </a:endParaRPr>
          </a:p>
        </p:txBody>
      </p:sp>
      <p:cxnSp>
        <p:nvCxnSpPr>
          <p:cNvPr id="9" name="Straight Arrow Connector 8"/>
          <p:cNvCxnSpPr/>
          <p:nvPr/>
        </p:nvCxnSpPr>
        <p:spPr>
          <a:xfrm flipV="1">
            <a:off x="3715338" y="2679274"/>
            <a:ext cx="193154" cy="734"/>
          </a:xfrm>
          <a:prstGeom prst="straightConnector1">
            <a:avLst/>
          </a:prstGeom>
          <a:ln w="19050" cmpd="sng">
            <a:solidFill>
              <a:schemeClr val="accent1">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0" name="Shape 1426"/>
          <p:cNvSpPr/>
          <p:nvPr/>
        </p:nvSpPr>
        <p:spPr>
          <a:xfrm>
            <a:off x="5088080" y="2565822"/>
            <a:ext cx="454671" cy="2334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l">
              <a:defRPr sz="1800">
                <a:solidFill>
                  <a:srgbClr val="000000"/>
                </a:solidFill>
              </a:defRPr>
            </a:pPr>
            <a:r>
              <a:rPr lang="x-none" sz="1300" dirty="0" smtClean="0">
                <a:solidFill>
                  <a:srgbClr val="29756E"/>
                </a:solidFill>
                <a:latin typeface="+mn-lt"/>
              </a:rPr>
              <a:t>Sink</a:t>
            </a:r>
            <a:endParaRPr sz="1300" dirty="0">
              <a:solidFill>
                <a:srgbClr val="29756E"/>
              </a:solidFill>
              <a:latin typeface="+mn-lt"/>
            </a:endParaRPr>
          </a:p>
        </p:txBody>
      </p:sp>
      <p:sp>
        <p:nvSpPr>
          <p:cNvPr id="12" name="Shape 1204"/>
          <p:cNvSpPr/>
          <p:nvPr/>
        </p:nvSpPr>
        <p:spPr>
          <a:xfrm>
            <a:off x="2181888" y="2807010"/>
            <a:ext cx="912340" cy="23420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000">
                <a:solidFill>
                  <a:srgbClr val="29756E"/>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300" dirty="0">
                <a:solidFill>
                  <a:srgbClr val="29756E"/>
                </a:solidFill>
              </a:rPr>
              <a:t>SpringXD</a:t>
            </a:r>
          </a:p>
        </p:txBody>
      </p:sp>
      <p:cxnSp>
        <p:nvCxnSpPr>
          <p:cNvPr id="13" name="Straight Arrow Connector 12"/>
          <p:cNvCxnSpPr/>
          <p:nvPr/>
        </p:nvCxnSpPr>
        <p:spPr>
          <a:xfrm flipV="1">
            <a:off x="4794326" y="2688641"/>
            <a:ext cx="193154" cy="734"/>
          </a:xfrm>
          <a:prstGeom prst="straightConnector1">
            <a:avLst/>
          </a:prstGeom>
          <a:ln w="19050" cmpd="sng">
            <a:solidFill>
              <a:schemeClr val="accent1">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110011" y="2335112"/>
            <a:ext cx="2681564" cy="708525"/>
          </a:xfrm>
          <a:prstGeom prst="rect">
            <a:avLst/>
          </a:prstGeom>
          <a:solidFill>
            <a:srgbClr val="059A9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sp>
        <p:nvSpPr>
          <p:cNvPr id="17" name="Rounded Rectangle 16"/>
          <p:cNvSpPr/>
          <p:nvPr/>
        </p:nvSpPr>
        <p:spPr>
          <a:xfrm>
            <a:off x="2983581" y="1080157"/>
            <a:ext cx="1846773" cy="578880"/>
          </a:xfrm>
          <a:prstGeom prst="roundRect">
            <a:avLst/>
          </a:prstGeom>
          <a:solidFill>
            <a:schemeClr val="bg1"/>
          </a:solidFill>
          <a:ln>
            <a:solidFill>
              <a:srgbClr val="059A9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rgbClr val="4D4D4D"/>
                </a:solidFill>
                <a:latin typeface="Arial"/>
                <a:ea typeface="Arial"/>
                <a:cs typeface="Arial"/>
              </a:rPr>
              <a:t>Distributed</a:t>
            </a:r>
          </a:p>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rgbClr val="4D4D4D"/>
                </a:solidFill>
                <a:latin typeface="Arial"/>
                <a:ea typeface="Arial"/>
                <a:cs typeface="Arial"/>
              </a:rPr>
              <a:t>Computing</a:t>
            </a:r>
            <a:endParaRPr kumimoji="0" lang="en-US" sz="1400" b="0" i="0" u="none" strike="noStrike" cap="none" spc="0" normalizeH="0" baseline="0" dirty="0">
              <a:ln>
                <a:noFill/>
              </a:ln>
              <a:solidFill>
                <a:srgbClr val="4D4D4D"/>
              </a:solidFill>
              <a:effectLst/>
              <a:uFill>
                <a:solidFill>
                  <a:srgbClr val="4D4D4D"/>
                </a:solidFill>
              </a:uFill>
              <a:latin typeface="Arial"/>
              <a:ea typeface="Arial"/>
              <a:cs typeface="Arial"/>
              <a:sym typeface="Arial"/>
            </a:endParaRPr>
          </a:p>
        </p:txBody>
      </p:sp>
      <p:cxnSp>
        <p:nvCxnSpPr>
          <p:cNvPr id="14" name="Straight Arrow Connector 13"/>
          <p:cNvCxnSpPr/>
          <p:nvPr/>
        </p:nvCxnSpPr>
        <p:spPr>
          <a:xfrm>
            <a:off x="1475923" y="2637523"/>
            <a:ext cx="679738" cy="0"/>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475923" y="2860385"/>
            <a:ext cx="679738" cy="0"/>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795620" y="3118689"/>
            <a:ext cx="196906" cy="375603"/>
            <a:chOff x="3795620" y="3137543"/>
            <a:chExt cx="176872" cy="301855"/>
          </a:xfrm>
        </p:grpSpPr>
        <p:cxnSp>
          <p:nvCxnSpPr>
            <p:cNvPr id="16" name="Straight Arrow Connector 15"/>
            <p:cNvCxnSpPr/>
            <p:nvPr/>
          </p:nvCxnSpPr>
          <p:spPr>
            <a:xfrm>
              <a:off x="3972492" y="3137543"/>
              <a:ext cx="0" cy="301855"/>
            </a:xfrm>
            <a:prstGeom prst="straightConnector1">
              <a:avLst/>
            </a:prstGeom>
            <a:ln w="28575" cmpd="sng">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795620" y="3137543"/>
              <a:ext cx="0" cy="301855"/>
            </a:xfrm>
            <a:prstGeom prst="straightConnector1">
              <a:avLst/>
            </a:prstGeom>
            <a:ln w="28575" cmpd="sng">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cxnSp>
        <p:nvCxnSpPr>
          <p:cNvPr id="20" name="Straight Arrow Connector 19"/>
          <p:cNvCxnSpPr/>
          <p:nvPr/>
        </p:nvCxnSpPr>
        <p:spPr>
          <a:xfrm>
            <a:off x="5602696" y="3184522"/>
            <a:ext cx="431726" cy="279274"/>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688514" y="3096815"/>
            <a:ext cx="421497" cy="254113"/>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3982384" y="1645199"/>
            <a:ext cx="6814" cy="368926"/>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838571" y="1645199"/>
            <a:ext cx="0" cy="380565"/>
          </a:xfrm>
          <a:prstGeom prst="straightConnector1">
            <a:avLst/>
          </a:prstGeom>
          <a:ln w="28575" cmpd="sng">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722027" y="2856769"/>
            <a:ext cx="387984" cy="0"/>
          </a:xfrm>
          <a:prstGeom prst="straightConnector1">
            <a:avLst/>
          </a:prstGeom>
          <a:ln w="28575" cmpd="sng">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722027" y="2655538"/>
            <a:ext cx="387984" cy="0"/>
          </a:xfrm>
          <a:prstGeom prst="straightConnector1">
            <a:avLst/>
          </a:prstGeom>
          <a:ln w="28575" cmpd="sng">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2"/>
          <a:stretch>
            <a:fillRect/>
          </a:stretch>
        </p:blipFill>
        <p:spPr>
          <a:xfrm>
            <a:off x="511438" y="2466360"/>
            <a:ext cx="413753" cy="413753"/>
          </a:xfrm>
          <a:prstGeom prst="rect">
            <a:avLst/>
          </a:prstGeom>
        </p:spPr>
      </p:pic>
      <p:pic>
        <p:nvPicPr>
          <p:cNvPr id="29" name="Picture 28"/>
          <p:cNvPicPr>
            <a:picLocks noChangeAspect="1"/>
          </p:cNvPicPr>
          <p:nvPr/>
        </p:nvPicPr>
        <p:blipFill>
          <a:blip r:embed="rId3"/>
          <a:stretch>
            <a:fillRect/>
          </a:stretch>
        </p:blipFill>
        <p:spPr>
          <a:xfrm>
            <a:off x="937271" y="2472204"/>
            <a:ext cx="403725" cy="388181"/>
          </a:xfrm>
          <a:prstGeom prst="rect">
            <a:avLst/>
          </a:prstGeom>
        </p:spPr>
      </p:pic>
      <p:pic>
        <p:nvPicPr>
          <p:cNvPr id="30" name="Picture 29"/>
          <p:cNvPicPr>
            <a:picLocks noChangeAspect="1"/>
          </p:cNvPicPr>
          <p:nvPr/>
        </p:nvPicPr>
        <p:blipFill>
          <a:blip r:embed="rId4"/>
          <a:stretch>
            <a:fillRect/>
          </a:stretch>
        </p:blipFill>
        <p:spPr>
          <a:xfrm>
            <a:off x="679645" y="1937479"/>
            <a:ext cx="515252" cy="515252"/>
          </a:xfrm>
          <a:prstGeom prst="rect">
            <a:avLst/>
          </a:prstGeom>
        </p:spPr>
      </p:pic>
      <p:sp>
        <p:nvSpPr>
          <p:cNvPr id="31" name="Shape 895"/>
          <p:cNvSpPr/>
          <p:nvPr/>
        </p:nvSpPr>
        <p:spPr>
          <a:xfrm>
            <a:off x="5562549" y="3526470"/>
            <a:ext cx="512843" cy="153277"/>
          </a:xfrm>
          <a:custGeom>
            <a:avLst/>
            <a:gdLst/>
            <a:ahLst/>
            <a:cxnLst>
              <a:cxn ang="0">
                <a:pos x="wd2" y="hd2"/>
              </a:cxn>
              <a:cxn ang="5400000">
                <a:pos x="wd2" y="hd2"/>
              </a:cxn>
              <a:cxn ang="10800000">
                <a:pos x="wd2" y="hd2"/>
              </a:cxn>
              <a:cxn ang="16200000">
                <a:pos x="wd2" y="hd2"/>
              </a:cxn>
            </a:cxnLst>
            <a:rect l="0" t="0" r="r" b="b"/>
            <a:pathLst>
              <a:path w="21600" h="16201" extrusionOk="0">
                <a:moveTo>
                  <a:pt x="0" y="15710"/>
                </a:moveTo>
                <a:cubicBezTo>
                  <a:pt x="8741" y="-5399"/>
                  <a:pt x="15941" y="-5235"/>
                  <a:pt x="21600" y="16201"/>
                </a:cubicBezTo>
              </a:path>
            </a:pathLst>
          </a:custGeom>
          <a:ln w="25400">
            <a:solidFill>
              <a:schemeClr val="bg1"/>
            </a:solidFill>
            <a:round/>
            <a:tailEnd type="triangle" w="lg" len="med"/>
          </a:ln>
          <a:effectLst>
            <a:outerShdw blurRad="38100" dist="20000" dir="5400000" rotWithShape="0">
              <a:srgbClr val="000000">
                <a:alpha val="38000"/>
              </a:srgbClr>
            </a:outerShdw>
          </a:effectLst>
        </p:spPr>
        <p:txBody>
          <a:bodyPr/>
          <a:lstStyle/>
          <a:p>
            <a:pPr lvl="0"/>
            <a:endParaRPr/>
          </a:p>
        </p:txBody>
      </p:sp>
      <p:sp>
        <p:nvSpPr>
          <p:cNvPr id="32" name="Shape 896"/>
          <p:cNvSpPr/>
          <p:nvPr/>
        </p:nvSpPr>
        <p:spPr>
          <a:xfrm>
            <a:off x="5555267" y="3844989"/>
            <a:ext cx="534750" cy="187758"/>
          </a:xfrm>
          <a:custGeom>
            <a:avLst/>
            <a:gdLst/>
            <a:ahLst/>
            <a:cxnLst>
              <a:cxn ang="0">
                <a:pos x="wd2" y="hd2"/>
              </a:cxn>
              <a:cxn ang="5400000">
                <a:pos x="wd2" y="hd2"/>
              </a:cxn>
              <a:cxn ang="10800000">
                <a:pos x="wd2" y="hd2"/>
              </a:cxn>
              <a:cxn ang="16200000">
                <a:pos x="wd2" y="hd2"/>
              </a:cxn>
            </a:cxnLst>
            <a:rect l="0" t="0" r="r" b="b"/>
            <a:pathLst>
              <a:path w="21600" h="16435" extrusionOk="0">
                <a:moveTo>
                  <a:pt x="21600" y="6920"/>
                </a:moveTo>
                <a:cubicBezTo>
                  <a:pt x="11745" y="21600"/>
                  <a:pt x="4545" y="19293"/>
                  <a:pt x="0" y="0"/>
                </a:cubicBezTo>
              </a:path>
            </a:pathLst>
          </a:custGeom>
          <a:ln w="25400">
            <a:solidFill>
              <a:schemeClr val="bg1"/>
            </a:solidFill>
            <a:round/>
            <a:tailEnd type="triangle" w="lg" len="med"/>
          </a:ln>
          <a:effectLst>
            <a:outerShdw blurRad="38100" dist="20000" dir="5400000" rotWithShape="0">
              <a:srgbClr val="000000">
                <a:alpha val="38000"/>
              </a:srgbClr>
            </a:outerShdw>
          </a:effectLst>
        </p:spPr>
        <p:txBody>
          <a:bodyPr/>
          <a:lstStyle/>
          <a:p>
            <a:pPr lvl="0"/>
            <a:endParaRPr/>
          </a:p>
        </p:txBody>
      </p:sp>
      <p:sp>
        <p:nvSpPr>
          <p:cNvPr id="41" name="Shape 1426"/>
          <p:cNvSpPr/>
          <p:nvPr/>
        </p:nvSpPr>
        <p:spPr>
          <a:xfrm>
            <a:off x="6608295" y="2428652"/>
            <a:ext cx="1684995" cy="31550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defRPr sz="1800">
                <a:solidFill>
                  <a:srgbClr val="000000"/>
                </a:solidFill>
              </a:defRPr>
            </a:pPr>
            <a:r>
              <a:rPr lang="en-US" sz="1800" dirty="0">
                <a:solidFill>
                  <a:schemeClr val="bg1"/>
                </a:solidFill>
                <a:latin typeface="+mn-lt"/>
              </a:rPr>
              <a:t>In-Memory Real-Time Data</a:t>
            </a:r>
            <a:endParaRPr sz="1800" dirty="0">
              <a:solidFill>
                <a:schemeClr val="bg1"/>
              </a:solidFill>
              <a:latin typeface="+mn-lt"/>
            </a:endParaRPr>
          </a:p>
        </p:txBody>
      </p:sp>
      <p:sp>
        <p:nvSpPr>
          <p:cNvPr id="2" name="Title 1"/>
          <p:cNvSpPr>
            <a:spLocks noGrp="1"/>
          </p:cNvSpPr>
          <p:nvPr>
            <p:ph type="title"/>
          </p:nvPr>
        </p:nvSpPr>
        <p:spPr/>
        <p:txBody>
          <a:bodyPr anchor="ctr"/>
          <a:lstStyle/>
          <a:p>
            <a:r>
              <a:rPr lang="en-US" dirty="0"/>
              <a:t>Spring XD </a:t>
            </a:r>
            <a:r>
              <a:rPr lang="en-US" dirty="0" smtClean="0">
                <a:solidFill>
                  <a:srgbClr val="F16F3B"/>
                </a:solidFill>
              </a:rPr>
              <a:t>Orchestrates</a:t>
            </a:r>
            <a:r>
              <a:rPr lang="en-US" dirty="0" smtClean="0"/>
              <a:t> </a:t>
            </a:r>
            <a:r>
              <a:rPr lang="en-US" dirty="0"/>
              <a:t>and </a:t>
            </a:r>
            <a:r>
              <a:rPr lang="en-US" dirty="0" smtClean="0">
                <a:solidFill>
                  <a:srgbClr val="F16F3B"/>
                </a:solidFill>
              </a:rPr>
              <a:t>Automates</a:t>
            </a:r>
            <a:r>
              <a:rPr lang="en-US" dirty="0" smtClean="0"/>
              <a:t> </a:t>
            </a:r>
            <a:r>
              <a:rPr lang="en-US" dirty="0"/>
              <a:t>all the </a:t>
            </a:r>
            <a:r>
              <a:rPr lang="en-US" dirty="0" smtClean="0"/>
              <a:t>Steps </a:t>
            </a:r>
            <a:r>
              <a:rPr lang="en-US" dirty="0"/>
              <a:t>on Data Stream Pipelining</a:t>
            </a:r>
          </a:p>
        </p:txBody>
      </p:sp>
      <p:pic>
        <p:nvPicPr>
          <p:cNvPr id="56" name="Picture 25" descr="C:\Users\sdunn\Documents\Pivotal Corporate\presentation\Misc Assets\icon-x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0314" y="2263371"/>
            <a:ext cx="475488" cy="475488"/>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44"/>
          <p:cNvSpPr/>
          <p:nvPr/>
        </p:nvSpPr>
        <p:spPr>
          <a:xfrm>
            <a:off x="6110010" y="3527868"/>
            <a:ext cx="2651760" cy="914400"/>
          </a:xfrm>
          <a:prstGeom prst="roundRect">
            <a:avLst>
              <a:gd name="adj" fmla="val 11512"/>
            </a:avLst>
          </a:prstGeom>
          <a:solidFill>
            <a:schemeClr val="bg1"/>
          </a:solidFill>
          <a:ln>
            <a:solidFill>
              <a:srgbClr val="059A9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a:solidFill>
                  <a:srgbClr val="4D4D4D"/>
                </a:solidFill>
                <a:latin typeface="Arial"/>
                <a:ea typeface="Arial"/>
                <a:cs typeface="Arial"/>
              </a:rPr>
              <a:t>Expert System / </a:t>
            </a:r>
            <a:endParaRPr lang="en-US" sz="1400" dirty="0" smtClean="0">
              <a:solidFill>
                <a:srgbClr val="4D4D4D"/>
              </a:solidFill>
              <a:latin typeface="Arial"/>
              <a:ea typeface="Arial"/>
              <a:cs typeface="Arial"/>
            </a:endParaRPr>
          </a:p>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rgbClr val="4D4D4D"/>
                </a:solidFill>
                <a:latin typeface="Arial"/>
                <a:ea typeface="Arial"/>
                <a:cs typeface="Arial"/>
              </a:rPr>
              <a:t>Machine </a:t>
            </a:r>
            <a:r>
              <a:rPr lang="en-US" sz="1400" dirty="0">
                <a:solidFill>
                  <a:srgbClr val="4D4D4D"/>
                </a:solidFill>
                <a:latin typeface="Arial"/>
                <a:ea typeface="Arial"/>
                <a:cs typeface="Arial"/>
              </a:rPr>
              <a:t>Learning</a:t>
            </a:r>
            <a:endParaRPr kumimoji="0" lang="en-US" sz="1400" b="0" i="0" u="none" strike="noStrike" cap="none" spc="0" normalizeH="0" baseline="0" dirty="0">
              <a:ln>
                <a:noFill/>
              </a:ln>
              <a:solidFill>
                <a:srgbClr val="4D4D4D"/>
              </a:solidFill>
              <a:effectLst/>
              <a:uFill>
                <a:solidFill>
                  <a:srgbClr val="4D4D4D"/>
                </a:solidFill>
              </a:uFill>
              <a:latin typeface="Arial"/>
              <a:ea typeface="Arial"/>
              <a:cs typeface="Arial"/>
              <a:sym typeface="Arial"/>
            </a:endParaRPr>
          </a:p>
        </p:txBody>
      </p:sp>
      <p:sp>
        <p:nvSpPr>
          <p:cNvPr id="55" name="Rectangle 54"/>
          <p:cNvSpPr/>
          <p:nvPr/>
        </p:nvSpPr>
        <p:spPr>
          <a:xfrm>
            <a:off x="2638058" y="3513146"/>
            <a:ext cx="2899970" cy="914400"/>
          </a:xfrm>
          <a:prstGeom prst="rect">
            <a:avLst/>
          </a:prstGeom>
          <a:solidFill>
            <a:srgbClr val="059A91"/>
          </a:solidFill>
          <a:ln>
            <a:solidFill>
              <a:srgbClr val="059A9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4D4D4D"/>
              </a:solidFill>
              <a:effectLst/>
              <a:uFill>
                <a:solidFill>
                  <a:srgbClr val="4D4D4D"/>
                </a:solidFill>
              </a:uFill>
              <a:latin typeface="Arial"/>
              <a:ea typeface="Arial"/>
              <a:cs typeface="Arial"/>
              <a:sym typeface="Arial"/>
            </a:endParaRPr>
          </a:p>
        </p:txBody>
      </p:sp>
      <p:sp>
        <p:nvSpPr>
          <p:cNvPr id="60" name="Shape 356"/>
          <p:cNvSpPr/>
          <p:nvPr/>
        </p:nvSpPr>
        <p:spPr>
          <a:xfrm>
            <a:off x="372737" y="3457383"/>
            <a:ext cx="2610844" cy="9848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700" b="1">
                <a:uFillTx/>
              </a:defRPr>
            </a:lvl1pPr>
          </a:lstStyle>
          <a:p>
            <a:pPr lvl="0" algn="l">
              <a:defRPr sz="1800" b="0">
                <a:solidFill>
                  <a:srgbClr val="000000"/>
                </a:solidFill>
              </a:defRPr>
            </a:pPr>
            <a:r>
              <a:rPr lang="x-none" sz="1600" b="1" i="1" dirty="0" smtClean="0">
                <a:solidFill>
                  <a:srgbClr val="00CABB"/>
                </a:solidFill>
                <a:latin typeface="Avenir Next Demi Bold"/>
                <a:cs typeface="Avenir Next Demi Bold"/>
              </a:rPr>
              <a:t>Extensible</a:t>
            </a:r>
          </a:p>
          <a:p>
            <a:pPr lvl="0" algn="l">
              <a:defRPr sz="1800" b="0">
                <a:solidFill>
                  <a:srgbClr val="000000"/>
                </a:solidFill>
              </a:defRPr>
            </a:pPr>
            <a:r>
              <a:rPr lang="x-none" sz="1600" i="1" dirty="0" smtClean="0">
                <a:solidFill>
                  <a:srgbClr val="00CABB"/>
                </a:solidFill>
                <a:latin typeface="Avenir Next Demi Bold"/>
                <a:cs typeface="Avenir Next Demi Bold"/>
              </a:rPr>
              <a:t>Open-Source</a:t>
            </a:r>
          </a:p>
          <a:p>
            <a:pPr lvl="0" algn="l">
              <a:defRPr sz="1800" b="0">
                <a:solidFill>
                  <a:srgbClr val="000000"/>
                </a:solidFill>
              </a:defRPr>
            </a:pPr>
            <a:r>
              <a:rPr lang="x-none" sz="1600" i="1" dirty="0" smtClean="0">
                <a:solidFill>
                  <a:srgbClr val="00CABB"/>
                </a:solidFill>
                <a:latin typeface="Avenir Next Demi Bold"/>
                <a:cs typeface="Avenir Next Demi Bold"/>
              </a:rPr>
              <a:t>Fault-Tolerant</a:t>
            </a:r>
          </a:p>
          <a:p>
            <a:pPr algn="l">
              <a:defRPr sz="1800" b="0">
                <a:solidFill>
                  <a:srgbClr val="000000"/>
                </a:solidFill>
              </a:defRPr>
            </a:pPr>
            <a:r>
              <a:rPr lang="x-none" sz="1600" i="1" dirty="0">
                <a:solidFill>
                  <a:srgbClr val="00CABB"/>
                </a:solidFill>
                <a:latin typeface="Avenir Next Demi Bold"/>
                <a:cs typeface="Avenir Next Demi Bold"/>
              </a:rPr>
              <a:t>Horizontally </a:t>
            </a:r>
            <a:r>
              <a:rPr lang="x-none" sz="1600" i="1" dirty="0" smtClean="0">
                <a:solidFill>
                  <a:srgbClr val="00CABB"/>
                </a:solidFill>
                <a:latin typeface="Avenir Next Demi Bold"/>
                <a:cs typeface="Avenir Next Demi Bold"/>
              </a:rPr>
              <a:t>Scalable</a:t>
            </a:r>
            <a:endParaRPr lang="x-none" sz="1600" i="1" dirty="0">
              <a:solidFill>
                <a:srgbClr val="00CABB"/>
              </a:solidFill>
              <a:latin typeface="Avenir Next Demi Bold"/>
              <a:cs typeface="Avenir Next Demi Bold"/>
            </a:endParaRPr>
          </a:p>
        </p:txBody>
      </p:sp>
      <p:pic>
        <p:nvPicPr>
          <p:cNvPr id="39" name="Picture 21" descr="C:\Users\sdunn\Documents\Pivotal Corporate\presentation\Misc Assets\icon-hawq.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3922" y="3596421"/>
            <a:ext cx="476906" cy="476906"/>
          </a:xfrm>
          <a:prstGeom prst="rect">
            <a:avLst/>
          </a:prstGeom>
          <a:noFill/>
          <a:extLst>
            <a:ext uri="{909E8E84-426E-40dd-AFC4-6F175D3DCCD1}">
              <a14:hiddenFill xmlns:a14="http://schemas.microsoft.com/office/drawing/2010/main">
                <a:solidFill>
                  <a:srgbClr val="FFFFFF"/>
                </a:solidFill>
              </a14:hiddenFill>
            </a:ext>
          </a:extLst>
        </p:spPr>
      </p:pic>
      <p:sp>
        <p:nvSpPr>
          <p:cNvPr id="40" name="Shape 1426"/>
          <p:cNvSpPr/>
          <p:nvPr/>
        </p:nvSpPr>
        <p:spPr>
          <a:xfrm>
            <a:off x="3501370" y="4113759"/>
            <a:ext cx="814244" cy="2334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defRPr sz="1800">
                <a:solidFill>
                  <a:srgbClr val="000000"/>
                </a:solidFill>
              </a:defRPr>
            </a:pPr>
            <a:r>
              <a:rPr lang="en-US" sz="1400" dirty="0" smtClean="0">
                <a:solidFill>
                  <a:schemeClr val="bg1"/>
                </a:solidFill>
              </a:rPr>
              <a:t>HAWQ</a:t>
            </a:r>
            <a:endParaRPr sz="1400" dirty="0">
              <a:solidFill>
                <a:schemeClr val="bg1"/>
              </a:solidFill>
            </a:endParaRPr>
          </a:p>
        </p:txBody>
      </p:sp>
      <p:pic>
        <p:nvPicPr>
          <p:cNvPr id="42" name="Picture 2" descr="C:\Users\sdunn\Documents\Pivotal Corporate\presentation\Misc Assets\icon-greenplum.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8091" y="3596421"/>
            <a:ext cx="478778" cy="478778"/>
          </a:xfrm>
          <a:prstGeom prst="rect">
            <a:avLst/>
          </a:prstGeom>
          <a:noFill/>
          <a:extLst>
            <a:ext uri="{909E8E84-426E-40dd-AFC4-6F175D3DCCD1}">
              <a14:hiddenFill xmlns:a14="http://schemas.microsoft.com/office/drawing/2010/main">
                <a:solidFill>
                  <a:srgbClr val="FFFFFF"/>
                </a:solidFill>
              </a14:hiddenFill>
            </a:ext>
          </a:extLst>
        </p:spPr>
      </p:pic>
      <p:sp>
        <p:nvSpPr>
          <p:cNvPr id="43" name="Shape 1426"/>
          <p:cNvSpPr/>
          <p:nvPr/>
        </p:nvSpPr>
        <p:spPr>
          <a:xfrm>
            <a:off x="4580358" y="4108847"/>
            <a:ext cx="814244" cy="2334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defRPr sz="1800">
                <a:solidFill>
                  <a:srgbClr val="000000"/>
                </a:solidFill>
              </a:defRPr>
            </a:pPr>
            <a:r>
              <a:rPr lang="en-US" sz="1400" dirty="0" smtClean="0">
                <a:solidFill>
                  <a:schemeClr val="bg1"/>
                </a:solidFill>
              </a:rPr>
              <a:t>GPDB</a:t>
            </a:r>
            <a:endParaRPr sz="1400" dirty="0">
              <a:solidFill>
                <a:schemeClr val="bg1"/>
              </a:solidFill>
            </a:endParaRPr>
          </a:p>
        </p:txBody>
      </p:sp>
      <p:sp>
        <p:nvSpPr>
          <p:cNvPr id="44" name="Shape 1426"/>
          <p:cNvSpPr/>
          <p:nvPr/>
        </p:nvSpPr>
        <p:spPr>
          <a:xfrm>
            <a:off x="2723497" y="3776119"/>
            <a:ext cx="938908" cy="4827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100">
                <a:solidFill>
                  <a:srgbClr val="29756E"/>
                </a:solidFill>
                <a:uFillTx/>
                <a:latin typeface="Avenir Next Demi Bold"/>
                <a:ea typeface="Avenir Next Demi Bold"/>
                <a:cs typeface="Avenir Next Demi Bold"/>
                <a:sym typeface="Avenir Next Demi Bold"/>
              </a:defRPr>
            </a:lvl1pPr>
          </a:lstStyle>
          <a:p>
            <a:pPr lvl="0" algn="l">
              <a:defRPr sz="1800">
                <a:solidFill>
                  <a:srgbClr val="000000"/>
                </a:solidFill>
              </a:defRPr>
            </a:pPr>
            <a:r>
              <a:rPr lang="x-none" sz="1400" dirty="0" smtClean="0">
                <a:solidFill>
                  <a:schemeClr val="bg1"/>
                </a:solidFill>
              </a:rPr>
              <a:t>Data</a:t>
            </a:r>
            <a:endParaRPr lang="en-US" sz="1400" dirty="0" smtClean="0">
              <a:solidFill>
                <a:schemeClr val="bg1"/>
              </a:solidFill>
            </a:endParaRPr>
          </a:p>
          <a:p>
            <a:pPr lvl="0" algn="l">
              <a:defRPr sz="1800">
                <a:solidFill>
                  <a:srgbClr val="000000"/>
                </a:solidFill>
              </a:defRPr>
            </a:pPr>
            <a:r>
              <a:rPr lang="x-none" sz="1400" dirty="0" smtClean="0">
                <a:solidFill>
                  <a:schemeClr val="bg1"/>
                </a:solidFill>
              </a:rPr>
              <a:t>Lake</a:t>
            </a:r>
            <a:endParaRPr sz="1400" dirty="0">
              <a:solidFill>
                <a:schemeClr val="bg1"/>
              </a:solidFill>
            </a:endParaRPr>
          </a:p>
        </p:txBody>
      </p:sp>
    </p:spTree>
    <p:extLst>
      <p:ext uri="{BB962C8B-B14F-4D97-AF65-F5344CB8AC3E}">
        <p14:creationId xmlns:p14="http://schemas.microsoft.com/office/powerpoint/2010/main" val="1673286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80999" y="1278049"/>
            <a:ext cx="8410575" cy="1180507"/>
          </a:xfrm>
          <a:prstGeom prst="rect">
            <a:avLst/>
          </a:prstGeom>
          <a:solidFill>
            <a:srgbClr val="ECECEC"/>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D4D4D"/>
              </a:solidFill>
              <a:effectLst/>
              <a:uFill>
                <a:solidFill>
                  <a:srgbClr val="4D4D4D"/>
                </a:solidFill>
              </a:uFill>
              <a:latin typeface="Arial"/>
              <a:ea typeface="Arial"/>
              <a:cs typeface="Arial"/>
              <a:sym typeface="Arial"/>
            </a:endParaRPr>
          </a:p>
        </p:txBody>
      </p:sp>
      <p:grpSp>
        <p:nvGrpSpPr>
          <p:cNvPr id="6" name="Group 5"/>
          <p:cNvGrpSpPr/>
          <p:nvPr/>
        </p:nvGrpSpPr>
        <p:grpSpPr>
          <a:xfrm>
            <a:off x="3179698" y="2458556"/>
            <a:ext cx="2801278" cy="2162486"/>
            <a:chOff x="3179698" y="813993"/>
            <a:chExt cx="2801278" cy="3807049"/>
          </a:xfrm>
        </p:grpSpPr>
        <p:cxnSp>
          <p:nvCxnSpPr>
            <p:cNvPr id="23" name="Shape 1103"/>
            <p:cNvCxnSpPr/>
            <p:nvPr/>
          </p:nvCxnSpPr>
          <p:spPr>
            <a:xfrm>
              <a:off x="3179698" y="813993"/>
              <a:ext cx="0" cy="3807049"/>
            </a:xfrm>
            <a:prstGeom prst="straightConnector1">
              <a:avLst/>
            </a:prstGeom>
            <a:noFill/>
            <a:ln w="6350" cap="flat">
              <a:solidFill>
                <a:schemeClr val="bg1">
                  <a:lumMod val="65000"/>
                </a:schemeClr>
              </a:solidFill>
              <a:prstDash val="solid"/>
              <a:round/>
              <a:headEnd type="none" w="med" len="med"/>
              <a:tailEnd type="none" w="med" len="med"/>
            </a:ln>
          </p:spPr>
        </p:cxnSp>
        <p:cxnSp>
          <p:nvCxnSpPr>
            <p:cNvPr id="25" name="Shape 1103"/>
            <p:cNvCxnSpPr/>
            <p:nvPr/>
          </p:nvCxnSpPr>
          <p:spPr>
            <a:xfrm>
              <a:off x="5980976" y="813993"/>
              <a:ext cx="0" cy="3807049"/>
            </a:xfrm>
            <a:prstGeom prst="straightConnector1">
              <a:avLst/>
            </a:prstGeom>
            <a:noFill/>
            <a:ln w="6350" cap="flat">
              <a:solidFill>
                <a:schemeClr val="bg1">
                  <a:lumMod val="65000"/>
                </a:schemeClr>
              </a:solidFill>
              <a:prstDash val="solid"/>
              <a:round/>
              <a:headEnd type="none" w="med" len="med"/>
              <a:tailEnd type="none" w="med" len="med"/>
            </a:ln>
          </p:spPr>
        </p:cxnSp>
      </p:grpSp>
      <p:sp>
        <p:nvSpPr>
          <p:cNvPr id="11" name="Shape 731"/>
          <p:cNvSpPr/>
          <p:nvPr/>
        </p:nvSpPr>
        <p:spPr>
          <a:xfrm>
            <a:off x="979993" y="1311635"/>
            <a:ext cx="1487587" cy="246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sz="1600" b="1" cap="all">
                <a:solidFill>
                  <a:srgbClr val="F27C3A"/>
                </a:solidFill>
                <a:uFillTx/>
              </a:defRPr>
            </a:lvl1pPr>
          </a:lstStyle>
          <a:p>
            <a:pPr lvl="0">
              <a:defRPr sz="1800" b="0" cap="none">
                <a:solidFill>
                  <a:srgbClr val="000000"/>
                </a:solidFill>
              </a:defRPr>
            </a:pPr>
            <a:r>
              <a:rPr sz="1600" b="1" cap="all" dirty="0">
                <a:solidFill>
                  <a:srgbClr val="F27C3A"/>
                </a:solidFill>
              </a:rPr>
              <a:t>Ingest </a:t>
            </a:r>
            <a:r>
              <a:rPr lang="x-none" sz="1600" b="1" cap="all" dirty="0" smtClean="0">
                <a:solidFill>
                  <a:srgbClr val="F27C3A"/>
                </a:solidFill>
              </a:rPr>
              <a:t> / SINK</a:t>
            </a:r>
            <a:endParaRPr sz="1600" b="1" cap="all" dirty="0">
              <a:solidFill>
                <a:srgbClr val="F27C3A"/>
              </a:solidFill>
            </a:endParaRPr>
          </a:p>
        </p:txBody>
      </p:sp>
      <p:sp>
        <p:nvSpPr>
          <p:cNvPr id="12" name="Shape 732"/>
          <p:cNvSpPr/>
          <p:nvPr/>
        </p:nvSpPr>
        <p:spPr>
          <a:xfrm>
            <a:off x="4037396" y="1311635"/>
            <a:ext cx="1003380" cy="246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sz="1600" b="1" cap="all">
                <a:solidFill>
                  <a:srgbClr val="F27C3A"/>
                </a:solidFill>
                <a:uFillTx/>
              </a:defRPr>
            </a:lvl1pPr>
          </a:lstStyle>
          <a:p>
            <a:pPr lvl="0">
              <a:defRPr sz="1800" b="0" cap="none">
                <a:solidFill>
                  <a:srgbClr val="000000"/>
                </a:solidFill>
              </a:defRPr>
            </a:pPr>
            <a:r>
              <a:rPr lang="x-none" sz="1600" b="1" cap="all" dirty="0" smtClean="0">
                <a:solidFill>
                  <a:srgbClr val="F27C3A"/>
                </a:solidFill>
              </a:rPr>
              <a:t>Process</a:t>
            </a:r>
            <a:endParaRPr sz="1600" b="1" cap="all" dirty="0">
              <a:solidFill>
                <a:srgbClr val="F27C3A"/>
              </a:solidFill>
            </a:endParaRPr>
          </a:p>
        </p:txBody>
      </p:sp>
      <p:sp>
        <p:nvSpPr>
          <p:cNvPr id="13" name="Shape 735"/>
          <p:cNvSpPr/>
          <p:nvPr/>
        </p:nvSpPr>
        <p:spPr>
          <a:xfrm>
            <a:off x="6810634" y="1278049"/>
            <a:ext cx="1045032" cy="31339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sz="1600" b="1" cap="all">
                <a:solidFill>
                  <a:srgbClr val="F27C3A"/>
                </a:solidFill>
                <a:uFillTx/>
              </a:defRPr>
            </a:lvl1pPr>
          </a:lstStyle>
          <a:p>
            <a:pPr lvl="0">
              <a:defRPr sz="1800" b="0" cap="none">
                <a:solidFill>
                  <a:srgbClr val="000000"/>
                </a:solidFill>
              </a:defRPr>
            </a:pPr>
            <a:r>
              <a:rPr sz="1600" b="1" cap="all" dirty="0">
                <a:solidFill>
                  <a:srgbClr val="F27C3A"/>
                </a:solidFill>
              </a:rPr>
              <a:t>Analyze</a:t>
            </a:r>
          </a:p>
        </p:txBody>
      </p:sp>
      <p:pic>
        <p:nvPicPr>
          <p:cNvPr id="14" name="pasted-image.png"/>
          <p:cNvPicPr/>
          <p:nvPr/>
        </p:nvPicPr>
        <p:blipFill>
          <a:blip r:embed="rId2">
            <a:extLst/>
          </a:blip>
          <a:stretch>
            <a:fillRect/>
          </a:stretch>
        </p:blipFill>
        <p:spPr>
          <a:xfrm>
            <a:off x="1342435" y="1624405"/>
            <a:ext cx="762703" cy="773960"/>
          </a:xfrm>
          <a:prstGeom prst="rect">
            <a:avLst/>
          </a:prstGeom>
          <a:ln w="12700">
            <a:miter lim="400000"/>
          </a:ln>
        </p:spPr>
      </p:pic>
      <p:pic>
        <p:nvPicPr>
          <p:cNvPr id="15" name="pasted-image.png"/>
          <p:cNvPicPr/>
          <p:nvPr/>
        </p:nvPicPr>
        <p:blipFill>
          <a:blip r:embed="rId3">
            <a:extLst/>
          </a:blip>
          <a:stretch>
            <a:fillRect/>
          </a:stretch>
        </p:blipFill>
        <p:spPr>
          <a:xfrm>
            <a:off x="6854519" y="1501294"/>
            <a:ext cx="957262" cy="957262"/>
          </a:xfrm>
          <a:prstGeom prst="rect">
            <a:avLst/>
          </a:prstGeom>
          <a:ln w="12700">
            <a:miter lim="400000"/>
          </a:ln>
        </p:spPr>
      </p:pic>
      <p:pic>
        <p:nvPicPr>
          <p:cNvPr id="16" name="Picture 15"/>
          <p:cNvPicPr>
            <a:picLocks noChangeAspect="1"/>
          </p:cNvPicPr>
          <p:nvPr/>
        </p:nvPicPr>
        <p:blipFill>
          <a:blip r:embed="rId4"/>
          <a:stretch>
            <a:fillRect/>
          </a:stretch>
        </p:blipFill>
        <p:spPr>
          <a:xfrm>
            <a:off x="4109452" y="1567540"/>
            <a:ext cx="830825" cy="830825"/>
          </a:xfrm>
          <a:prstGeom prst="rect">
            <a:avLst/>
          </a:prstGeom>
        </p:spPr>
      </p:pic>
      <p:sp>
        <p:nvSpPr>
          <p:cNvPr id="19" name="Shape 745"/>
          <p:cNvSpPr txBox="1">
            <a:spLocks/>
          </p:cNvSpPr>
          <p:nvPr/>
        </p:nvSpPr>
        <p:spPr>
          <a:xfrm>
            <a:off x="381000" y="2530426"/>
            <a:ext cx="2798698" cy="2088037"/>
          </a:xfrm>
          <a:prstGeom prst="rect">
            <a:avLst/>
          </a:prstGeom>
          <a:ln w="12700">
            <a:miter lim="400000"/>
          </a:ln>
          <a:extLst>
            <a:ext uri="{C572A759-6A51-4108-AA02-DFA0A04FC94B}">
              <ma14:wrappingTextBoxFlag xmlns:ma14="http://schemas.microsoft.com/office/mac/drawingml/2011/main" val="1"/>
            </a:ext>
          </a:extLst>
        </p:spPr>
        <p:txBody>
          <a:bodyPr lIns="91440" tIns="0" rIns="91440" bIns="0">
            <a:noAutofit/>
          </a:bodyPr>
          <a:lstStyle>
            <a:lvl1pPr marL="228600" indent="-2286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defTabSz="694944">
              <a:spcBef>
                <a:spcPts val="900"/>
              </a:spcBef>
              <a:buClr>
                <a:schemeClr val="bg1"/>
              </a:buClr>
              <a:buFont typeface="Arial" panose="020B0604020202020204" pitchFamily="34" charset="0"/>
              <a:buChar char="•"/>
              <a:defRPr sz="1800">
                <a:solidFill>
                  <a:srgbClr val="000000"/>
                </a:solidFill>
                <a:uFillTx/>
              </a:defRPr>
            </a:pPr>
            <a:r>
              <a:rPr lang="en-US" sz="1500" dirty="0" smtClean="0">
                <a:solidFill>
                  <a:schemeClr val="bg1"/>
                </a:solidFill>
                <a:uFillTx/>
              </a:rPr>
              <a:t>No coding required</a:t>
            </a:r>
          </a:p>
          <a:p>
            <a:pPr defTabSz="694944">
              <a:spcBef>
                <a:spcPts val="900"/>
              </a:spcBef>
              <a:buClr>
                <a:schemeClr val="bg1"/>
              </a:buClr>
              <a:buFont typeface="Arial" panose="020B0604020202020204" pitchFamily="34" charset="0"/>
              <a:buChar char="•"/>
              <a:defRPr sz="1800">
                <a:solidFill>
                  <a:srgbClr val="000000"/>
                </a:solidFill>
                <a:uFillTx/>
              </a:defRPr>
            </a:pPr>
            <a:r>
              <a:rPr lang="en-US" sz="1500" dirty="0" smtClean="0">
                <a:solidFill>
                  <a:schemeClr val="bg1"/>
                </a:solidFill>
                <a:uFillTx/>
              </a:rPr>
              <a:t> Dozens of built-in connectors</a:t>
            </a:r>
          </a:p>
          <a:p>
            <a:pPr defTabSz="694944">
              <a:spcBef>
                <a:spcPts val="900"/>
              </a:spcBef>
              <a:buClr>
                <a:schemeClr val="bg1"/>
              </a:buClr>
              <a:buFont typeface="Arial" panose="020B0604020202020204" pitchFamily="34" charset="0"/>
              <a:buChar char="•"/>
              <a:defRPr sz="1800">
                <a:solidFill>
                  <a:srgbClr val="000000"/>
                </a:solidFill>
                <a:uFillTx/>
              </a:defRPr>
            </a:pPr>
            <a:r>
              <a:rPr lang="en-US" sz="1500" dirty="0" smtClean="0">
                <a:solidFill>
                  <a:schemeClr val="bg1"/>
                </a:solidFill>
                <a:uFillTx/>
              </a:rPr>
              <a:t> Seamless integration with Kafka, </a:t>
            </a:r>
            <a:r>
              <a:rPr lang="en-US" sz="1500" dirty="0" err="1" smtClean="0">
                <a:solidFill>
                  <a:schemeClr val="bg1"/>
                </a:solidFill>
                <a:uFillTx/>
              </a:rPr>
              <a:t>Sqoop</a:t>
            </a:r>
            <a:endParaRPr lang="en-US" sz="1500" dirty="0" smtClean="0">
              <a:solidFill>
                <a:schemeClr val="bg1"/>
              </a:solidFill>
              <a:uFillTx/>
            </a:endParaRPr>
          </a:p>
          <a:p>
            <a:pPr defTabSz="694944">
              <a:spcBef>
                <a:spcPts val="900"/>
              </a:spcBef>
              <a:buClr>
                <a:schemeClr val="bg1"/>
              </a:buClr>
              <a:buFont typeface="Arial" panose="020B0604020202020204" pitchFamily="34" charset="0"/>
              <a:buChar char="•"/>
              <a:defRPr sz="1800">
                <a:solidFill>
                  <a:srgbClr val="000000"/>
                </a:solidFill>
                <a:uFillTx/>
              </a:defRPr>
            </a:pPr>
            <a:r>
              <a:rPr lang="en-US" sz="1500" dirty="0" smtClean="0">
                <a:solidFill>
                  <a:schemeClr val="bg1"/>
                </a:solidFill>
                <a:uFillTx/>
              </a:rPr>
              <a:t> Create new connectors easily using Spring</a:t>
            </a:r>
            <a:endParaRPr lang="en-US" sz="1500" dirty="0">
              <a:solidFill>
                <a:schemeClr val="bg1"/>
              </a:solidFill>
              <a:uFillTx/>
            </a:endParaRPr>
          </a:p>
        </p:txBody>
      </p:sp>
      <p:sp>
        <p:nvSpPr>
          <p:cNvPr id="20" name="Shape 745"/>
          <p:cNvSpPr txBox="1">
            <a:spLocks/>
          </p:cNvSpPr>
          <p:nvPr/>
        </p:nvSpPr>
        <p:spPr>
          <a:xfrm>
            <a:off x="3179699" y="2533005"/>
            <a:ext cx="2803723" cy="2088037"/>
          </a:xfrm>
          <a:prstGeom prst="rect">
            <a:avLst/>
          </a:prstGeom>
          <a:ln w="12700">
            <a:miter lim="400000"/>
          </a:ln>
          <a:extLst>
            <a:ext uri="{C572A759-6A51-4108-AA02-DFA0A04FC94B}">
              <ma14:wrappingTextBoxFlag xmlns:ma14="http://schemas.microsoft.com/office/mac/drawingml/2011/main" val="1"/>
            </a:ext>
          </a:extLst>
        </p:spPr>
        <p:txBody>
          <a:bodyPr lIns="91440" tIns="0" rIns="91440" bIns="0">
            <a:noAutofit/>
          </a:bodyPr>
          <a:lstStyle>
            <a:lvl1pPr marL="228600" indent="-2286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defTabSz="694944">
              <a:spcBef>
                <a:spcPts val="900"/>
              </a:spcBef>
              <a:buClr>
                <a:schemeClr val="bg1"/>
              </a:buClr>
              <a:buFont typeface="Arial" panose="020B0604020202020204" pitchFamily="34" charset="0"/>
              <a:buChar char="•"/>
              <a:defRPr sz="1800">
                <a:solidFill>
                  <a:srgbClr val="000000"/>
                </a:solidFill>
                <a:uFillTx/>
              </a:defRPr>
            </a:pPr>
            <a:r>
              <a:rPr lang="en-US" sz="1500" dirty="0" smtClean="0">
                <a:solidFill>
                  <a:schemeClr val="bg1"/>
                </a:solidFill>
                <a:uFillTx/>
              </a:rPr>
              <a:t>Call Spark, Reactor or </a:t>
            </a:r>
            <a:r>
              <a:rPr lang="en-US" sz="1500" dirty="0" err="1" smtClean="0">
                <a:solidFill>
                  <a:schemeClr val="bg1"/>
                </a:solidFill>
                <a:uFillTx/>
              </a:rPr>
              <a:t>RxJava</a:t>
            </a:r>
            <a:endParaRPr lang="en-US" sz="1500" dirty="0" smtClean="0">
              <a:solidFill>
                <a:schemeClr val="bg1"/>
              </a:solidFill>
              <a:uFillTx/>
            </a:endParaRPr>
          </a:p>
          <a:p>
            <a:pPr defTabSz="694944">
              <a:spcBef>
                <a:spcPts val="900"/>
              </a:spcBef>
              <a:buClr>
                <a:schemeClr val="bg1"/>
              </a:buClr>
              <a:buFont typeface="Arial" panose="020B0604020202020204" pitchFamily="34" charset="0"/>
              <a:buChar char="•"/>
              <a:defRPr sz="1800">
                <a:solidFill>
                  <a:srgbClr val="000000"/>
                </a:solidFill>
                <a:uFillTx/>
              </a:defRPr>
            </a:pPr>
            <a:r>
              <a:rPr lang="en-US" sz="1500" dirty="0" smtClean="0">
                <a:solidFill>
                  <a:schemeClr val="bg1"/>
                </a:solidFill>
                <a:uFillTx/>
              </a:rPr>
              <a:t>Built-in configurable filtering, splitting and transformation</a:t>
            </a:r>
          </a:p>
          <a:p>
            <a:pPr defTabSz="694944">
              <a:spcBef>
                <a:spcPts val="900"/>
              </a:spcBef>
              <a:buClr>
                <a:schemeClr val="bg1"/>
              </a:buClr>
              <a:buFont typeface="Arial" panose="020B0604020202020204" pitchFamily="34" charset="0"/>
              <a:buChar char="•"/>
              <a:defRPr sz="1800">
                <a:solidFill>
                  <a:srgbClr val="000000"/>
                </a:solidFill>
                <a:uFillTx/>
              </a:defRPr>
            </a:pPr>
            <a:r>
              <a:rPr lang="en-US" sz="1500" dirty="0" smtClean="0">
                <a:solidFill>
                  <a:schemeClr val="bg1"/>
                </a:solidFill>
                <a:uFillTx/>
              </a:rPr>
              <a:t>Out-of-box configurable jobs for batch processing</a:t>
            </a:r>
            <a:endParaRPr lang="en-US" sz="1500" dirty="0">
              <a:solidFill>
                <a:schemeClr val="bg1"/>
              </a:solidFill>
              <a:uFillTx/>
            </a:endParaRPr>
          </a:p>
        </p:txBody>
      </p:sp>
      <p:sp>
        <p:nvSpPr>
          <p:cNvPr id="21" name="Shape 745"/>
          <p:cNvSpPr txBox="1">
            <a:spLocks/>
          </p:cNvSpPr>
          <p:nvPr/>
        </p:nvSpPr>
        <p:spPr>
          <a:xfrm>
            <a:off x="5987851" y="2530427"/>
            <a:ext cx="2803723" cy="2088037"/>
          </a:xfrm>
          <a:prstGeom prst="rect">
            <a:avLst/>
          </a:prstGeom>
          <a:ln w="12700">
            <a:miter lim="400000"/>
          </a:ln>
          <a:extLst>
            <a:ext uri="{C572A759-6A51-4108-AA02-DFA0A04FC94B}">
              <ma14:wrappingTextBoxFlag xmlns:ma14="http://schemas.microsoft.com/office/mac/drawingml/2011/main" val="1"/>
            </a:ext>
          </a:extLst>
        </p:spPr>
        <p:txBody>
          <a:bodyPr lIns="91440" tIns="0" rIns="91440" bIns="0">
            <a:noAutofit/>
          </a:bodyPr>
          <a:lstStyle>
            <a:lvl1pPr marL="228600" indent="-2286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defTabSz="694944">
              <a:spcBef>
                <a:spcPts val="900"/>
              </a:spcBef>
              <a:buClr>
                <a:schemeClr val="bg1"/>
              </a:buClr>
              <a:buFont typeface="Arial" panose="020B0604020202020204" pitchFamily="34" charset="0"/>
              <a:buChar char="•"/>
              <a:defRPr sz="1800">
                <a:solidFill>
                  <a:srgbClr val="000000"/>
                </a:solidFill>
                <a:uFillTx/>
              </a:defRPr>
            </a:pPr>
            <a:r>
              <a:rPr lang="en-US" sz="1500" dirty="0" smtClean="0">
                <a:solidFill>
                  <a:schemeClr val="bg1"/>
                </a:solidFill>
                <a:uFillTx/>
              </a:rPr>
              <a:t>Import and invoke PMML jobs easily</a:t>
            </a:r>
          </a:p>
          <a:p>
            <a:pPr defTabSz="694944">
              <a:spcBef>
                <a:spcPts val="900"/>
              </a:spcBef>
              <a:buClr>
                <a:schemeClr val="bg1"/>
              </a:buClr>
              <a:buFont typeface="Arial" panose="020B0604020202020204" pitchFamily="34" charset="0"/>
              <a:buChar char="•"/>
              <a:defRPr sz="1800">
                <a:solidFill>
                  <a:srgbClr val="000000"/>
                </a:solidFill>
                <a:uFillTx/>
              </a:defRPr>
            </a:pPr>
            <a:r>
              <a:rPr lang="en-US" sz="1500" dirty="0" smtClean="0">
                <a:solidFill>
                  <a:schemeClr val="bg1"/>
                </a:solidFill>
                <a:uFillTx/>
              </a:rPr>
              <a:t>Call Python, R, </a:t>
            </a:r>
            <a:r>
              <a:rPr lang="en-US" sz="1500" dirty="0" err="1" smtClean="0">
                <a:solidFill>
                  <a:schemeClr val="bg1"/>
                </a:solidFill>
                <a:uFillTx/>
              </a:rPr>
              <a:t>Madlib</a:t>
            </a:r>
            <a:r>
              <a:rPr lang="en-US" sz="1500" dirty="0" smtClean="0">
                <a:solidFill>
                  <a:schemeClr val="bg1"/>
                </a:solidFill>
                <a:uFillTx/>
              </a:rPr>
              <a:t> and other tools</a:t>
            </a:r>
          </a:p>
          <a:p>
            <a:pPr defTabSz="694944">
              <a:spcBef>
                <a:spcPts val="900"/>
              </a:spcBef>
              <a:buClr>
                <a:schemeClr val="bg1"/>
              </a:buClr>
              <a:buFont typeface="Arial" panose="020B0604020202020204" pitchFamily="34" charset="0"/>
              <a:buChar char="•"/>
              <a:defRPr sz="1800">
                <a:solidFill>
                  <a:srgbClr val="000000"/>
                </a:solidFill>
                <a:uFillTx/>
              </a:defRPr>
            </a:pPr>
            <a:r>
              <a:rPr lang="en-US" sz="1500" dirty="0" smtClean="0">
                <a:solidFill>
                  <a:schemeClr val="bg1"/>
                </a:solidFill>
                <a:uFillTx/>
              </a:rPr>
              <a:t>Built-in configurable counters and gauges</a:t>
            </a:r>
          </a:p>
          <a:p>
            <a:pPr defTabSz="694944">
              <a:spcBef>
                <a:spcPts val="900"/>
              </a:spcBef>
              <a:buClr>
                <a:schemeClr val="bg1"/>
              </a:buClr>
              <a:buFont typeface="Arial" panose="020B0604020202020204" pitchFamily="34" charset="0"/>
              <a:buChar char="•"/>
              <a:defRPr sz="1800">
                <a:solidFill>
                  <a:srgbClr val="000000"/>
                </a:solidFill>
                <a:uFillTx/>
              </a:defRPr>
            </a:pPr>
            <a:endParaRPr lang="en-US" sz="1500" dirty="0">
              <a:solidFill>
                <a:schemeClr val="bg1"/>
              </a:solidFill>
              <a:uFillTx/>
            </a:endParaRPr>
          </a:p>
        </p:txBody>
      </p:sp>
      <p:sp>
        <p:nvSpPr>
          <p:cNvPr id="2" name="Title 1"/>
          <p:cNvSpPr>
            <a:spLocks noGrp="1"/>
          </p:cNvSpPr>
          <p:nvPr>
            <p:ph type="title"/>
          </p:nvPr>
        </p:nvSpPr>
        <p:spPr/>
        <p:txBody>
          <a:bodyPr/>
          <a:lstStyle/>
          <a:p>
            <a:r>
              <a:rPr lang="en-US" dirty="0"/>
              <a:t>Spring </a:t>
            </a:r>
            <a:r>
              <a:rPr lang="en-US" dirty="0" smtClean="0"/>
              <a:t>XD</a:t>
            </a:r>
            <a:endParaRPr lang="en-US" dirty="0"/>
          </a:p>
        </p:txBody>
      </p:sp>
      <p:sp>
        <p:nvSpPr>
          <p:cNvPr id="4" name="Text Placeholder 3"/>
          <p:cNvSpPr>
            <a:spLocks noGrp="1"/>
          </p:cNvSpPr>
          <p:nvPr>
            <p:ph type="body" sz="quarter" idx="12"/>
          </p:nvPr>
        </p:nvSpPr>
        <p:spPr/>
        <p:txBody>
          <a:bodyPr/>
          <a:lstStyle/>
          <a:p>
            <a:r>
              <a:rPr lang="en-US" dirty="0"/>
              <a:t>State of the Art Data Pipeline Automation</a:t>
            </a:r>
          </a:p>
        </p:txBody>
      </p:sp>
      <p:grpSp>
        <p:nvGrpSpPr>
          <p:cNvPr id="24" name="Group 23"/>
          <p:cNvGrpSpPr/>
          <p:nvPr/>
        </p:nvGrpSpPr>
        <p:grpSpPr>
          <a:xfrm>
            <a:off x="3186573" y="1278048"/>
            <a:ext cx="2801278" cy="1180507"/>
            <a:chOff x="3179698" y="813993"/>
            <a:chExt cx="2801278" cy="3807049"/>
          </a:xfrm>
        </p:grpSpPr>
        <p:cxnSp>
          <p:nvCxnSpPr>
            <p:cNvPr id="26" name="Shape 1103"/>
            <p:cNvCxnSpPr/>
            <p:nvPr/>
          </p:nvCxnSpPr>
          <p:spPr>
            <a:xfrm>
              <a:off x="3179698" y="813993"/>
              <a:ext cx="0" cy="3807049"/>
            </a:xfrm>
            <a:prstGeom prst="straightConnector1">
              <a:avLst/>
            </a:prstGeom>
            <a:noFill/>
            <a:ln w="6350" cap="flat">
              <a:solidFill>
                <a:schemeClr val="bg1">
                  <a:lumMod val="65000"/>
                </a:schemeClr>
              </a:solidFill>
              <a:prstDash val="solid"/>
              <a:round/>
              <a:headEnd type="none" w="med" len="med"/>
              <a:tailEnd type="none" w="med" len="med"/>
            </a:ln>
          </p:spPr>
        </p:cxnSp>
        <p:cxnSp>
          <p:nvCxnSpPr>
            <p:cNvPr id="27" name="Shape 1103"/>
            <p:cNvCxnSpPr/>
            <p:nvPr/>
          </p:nvCxnSpPr>
          <p:spPr>
            <a:xfrm>
              <a:off x="5980976" y="813993"/>
              <a:ext cx="0" cy="3807049"/>
            </a:xfrm>
            <a:prstGeom prst="straightConnector1">
              <a:avLst/>
            </a:prstGeom>
            <a:noFill/>
            <a:ln w="6350" cap="flat">
              <a:solidFill>
                <a:schemeClr val="bg1">
                  <a:lumMod val="65000"/>
                </a:schemeClr>
              </a:solidFill>
              <a:prstDash val="solid"/>
              <a:round/>
              <a:headEnd type="none" w="med" len="med"/>
              <a:tailEnd type="none" w="med" len="med"/>
            </a:ln>
          </p:spPr>
        </p:cxnSp>
      </p:grpSp>
    </p:spTree>
    <p:extLst>
      <p:ext uri="{BB962C8B-B14F-4D97-AF65-F5344CB8AC3E}">
        <p14:creationId xmlns:p14="http://schemas.microsoft.com/office/powerpoint/2010/main" val="2615049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PPT_Template_16x9_external">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24016</TotalTime>
  <Words>1175</Words>
  <Application>Microsoft Macintosh PowerPoint</Application>
  <PresentationFormat>On-screen Show (16:9)</PresentationFormat>
  <Paragraphs>307</Paragraphs>
  <Slides>30</Slides>
  <Notes>1</Notes>
  <HiddenSlides>0</HiddenSlides>
  <MMClips>0</MMClips>
  <ScaleCrop>false</ScaleCrop>
  <HeadingPairs>
    <vt:vector size="4" baseType="variant">
      <vt:variant>
        <vt:lpstr>Theme</vt:lpstr>
      </vt:variant>
      <vt:variant>
        <vt:i4>3</vt:i4>
      </vt:variant>
      <vt:variant>
        <vt:lpstr>Slide Titles</vt:lpstr>
      </vt:variant>
      <vt:variant>
        <vt:i4>30</vt:i4>
      </vt:variant>
    </vt:vector>
  </HeadingPairs>
  <TitlesOfParts>
    <vt:vector size="33" baseType="lpstr">
      <vt:lpstr>Pivotal_PPT_Template_16x9_external</vt:lpstr>
      <vt:lpstr>Blanks</vt:lpstr>
      <vt:lpstr>Pivotal_interim_040113_template_</vt:lpstr>
      <vt:lpstr>Data Streaming and IoT</vt:lpstr>
      <vt:lpstr>The Journey to the Data-Driven Enterprise</vt:lpstr>
      <vt:lpstr>Migrating from a Reactive, Static and Constrained Model…</vt:lpstr>
      <vt:lpstr>To Pro-Active, Self-Improving, Machine Learning Systems</vt:lpstr>
      <vt:lpstr>PowerPoint Presentation</vt:lpstr>
      <vt:lpstr>Still…</vt:lpstr>
      <vt:lpstr>Data Stream Needs an Agile, Scalable and Fast Solution</vt:lpstr>
      <vt:lpstr>Spring XD Orchestrates and Automates all the Steps on Data Stream Pipelining</vt:lpstr>
      <vt:lpstr>Spring XD</vt:lpstr>
      <vt:lpstr>GemFire Provides Scalable, Low-Latency Data Access, Storage and Event Processing</vt:lpstr>
      <vt:lpstr>GemFire</vt:lpstr>
      <vt:lpstr>Pivotal Provides SQL Based  Advanced Analytics</vt:lpstr>
      <vt:lpstr>HAWQ</vt:lpstr>
      <vt:lpstr>Developers and Data Scientists Can Focus on the Business Value of Data</vt:lpstr>
      <vt:lpstr>Data Streaming Reference Architecture</vt:lpstr>
      <vt:lpstr>Data Streaming Reference Architecture</vt:lpstr>
      <vt:lpstr>PowerPoint Presentation</vt:lpstr>
      <vt:lpstr>The IoT Market Verticals</vt:lpstr>
      <vt:lpstr>PowerPoint Presentation</vt:lpstr>
      <vt:lpstr>GE Aviation – Big Data &amp; IoT</vt:lpstr>
      <vt:lpstr>PowerPoint Presentation</vt:lpstr>
      <vt:lpstr>GE Energy – Fast Data &amp; IoT</vt:lpstr>
      <vt:lpstr>PowerPoint Presentation</vt:lpstr>
      <vt:lpstr>GE Transportation – Big &amp; Fast Data</vt:lpstr>
      <vt:lpstr>PowerPoint Presentation</vt:lpstr>
      <vt:lpstr>Monsanto – Agriculture &amp; IoT </vt:lpstr>
      <vt:lpstr>IoT - Need for a Platform</vt:lpstr>
      <vt:lpstr>The Connected Car Architecture</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HB</dc:creator>
  <cp:lastModifiedBy>Frederico Melo</cp:lastModifiedBy>
  <cp:revision>352</cp:revision>
  <dcterms:modified xsi:type="dcterms:W3CDTF">2015-03-27T21:40:18Z</dcterms:modified>
</cp:coreProperties>
</file>